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10.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40"/>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9144000" cy="6858000" type="screen4x3"/>
  <p:notesSz cx="6797675" cy="9926638"/>
  <p:embeddedFontLst>
    <p:embeddedFont>
      <p:font typeface="Calibri" panose="020F0502020204030204" pitchFamily="34" charset="0"/>
      <p:regular r:id="rId41"/>
      <p:bold r:id="rId42"/>
      <p:italic r:id="rId43"/>
      <p:boldItalic r:id="rId44"/>
    </p:embeddedFont>
    <p:embeddedFont>
      <p:font typeface="Source Sans Pr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7111D-9D56-46CF-A1DA-1761B3F7D794}">
  <a:tblStyle styleId="{2427111D-9D56-46CF-A1DA-1761B3F7D79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0FA"/>
          </a:solidFill>
        </a:fill>
      </a:tcStyle>
    </a:wholeTbl>
    <a:band1H>
      <a:tcTxStyle/>
      <a:tcStyle>
        <a:tcBdr/>
        <a:fill>
          <a:solidFill>
            <a:srgbClr val="CADFF5"/>
          </a:solidFill>
        </a:fill>
      </a:tcStyle>
    </a:band1H>
    <a:band2H>
      <a:tcTxStyle/>
      <a:tcStyle>
        <a:tcBdr/>
      </a:tcStyle>
    </a:band2H>
    <a:band1V>
      <a:tcTxStyle/>
      <a:tcStyle>
        <a:tcBdr/>
        <a:fill>
          <a:solidFill>
            <a:srgbClr val="CADFF5"/>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9" cy="496332"/>
          </a:xfrm>
          <a:prstGeom prst="rect">
            <a:avLst/>
          </a:prstGeom>
          <a:noFill/>
          <a:ln>
            <a:noFill/>
          </a:ln>
        </p:spPr>
        <p:txBody>
          <a:bodyPr spcFirstLastPara="1" wrap="square" lIns="95550" tIns="47775" rIns="95550" bIns="47775" anchor="t"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4" y="0"/>
            <a:ext cx="2945659" cy="496332"/>
          </a:xfrm>
          <a:prstGeom prst="rect">
            <a:avLst/>
          </a:prstGeom>
          <a:noFill/>
          <a:ln>
            <a:noFill/>
          </a:ln>
        </p:spPr>
        <p:txBody>
          <a:bodyPr spcFirstLastPara="1" wrap="square" lIns="95550" tIns="47775" rIns="95550" bIns="47775" anchor="t" anchorCtr="0"/>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3"/>
            <a:ext cx="2945659" cy="496332"/>
          </a:xfrm>
          <a:prstGeom prst="rect">
            <a:avLst/>
          </a:prstGeom>
          <a:noFill/>
          <a:ln>
            <a:noFill/>
          </a:ln>
        </p:spPr>
        <p:txBody>
          <a:bodyPr spcFirstLastPara="1" wrap="square" lIns="95550" tIns="47775" rIns="95550" bIns="47775" anchor="b"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5908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Shape 76"/>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7" name="Shape 77"/>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1</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446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195" name="Shape 19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979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35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Shape 212"/>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Face to face interaction refers to setting up the group  environment so that it encourages students to interact and dialogue with one another. That means they need to be sitting in groups that are approximately 2-4 in size and close enough to one another to hear each others voices and see each others faces. </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Individual accountability-refers to ensuring that each member of the  responsible for their own learning and willing to encourage and support the learning of others. </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Collaborative skills- refers to social communication and critical thinking skills that the students need to work in groups. i,.e. willingness to listening to others, disagree agreeably Critical thinking skills is the ability to analysis, to evaluate and to synthesis. </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Processing-refers to reflection and assessing the groups efforts both in terms of their academic and collaborative interaction without it groups do not develop as effectively over time, which negatively impacts social and academic learning. </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Positive Interdependence-refers to students working together in supportive ways and being accountable and caring for one another. </a:t>
            </a:r>
            <a:endParaRPr/>
          </a:p>
          <a:p>
            <a:pPr marL="685800" marR="0" lvl="1" indent="-228600" algn="l" rtl="0">
              <a:spcBef>
                <a:spcPts val="0"/>
              </a:spcBef>
              <a:spcAft>
                <a:spcPts val="0"/>
              </a:spcAft>
              <a:buClr>
                <a:schemeClr val="dk1"/>
              </a:buClr>
              <a:buSzPts val="1200"/>
              <a:buFont typeface="Calibri"/>
              <a:buAutoNum type="arabicPeriod"/>
            </a:pPr>
            <a:r>
              <a:rPr lang="en-IE" sz="1200" b="1" i="0" u="none" strike="noStrike" cap="none">
                <a:solidFill>
                  <a:schemeClr val="dk1"/>
                </a:solidFill>
                <a:latin typeface="Calibri"/>
                <a:ea typeface="Calibri"/>
                <a:cs typeface="Calibri"/>
                <a:sym typeface="Calibri"/>
              </a:rPr>
              <a:t>Goal: think objective: it must be clear and meaningful and it must be put on a board/overhead so that students who struggle with auditory memory can review it if necessary. This is the one that must always be used. The others are used based on need. </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Role: only in the moment</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Resources: shared</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Incentive: something everyone can win</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Outside force: team name</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Environmental: forces people to work together, experiment settings needed.</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Identity : team name</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Sequence : when each student in the group has a task and each must complete in order to finish. </a:t>
            </a:r>
            <a:endParaRPr/>
          </a:p>
          <a:p>
            <a:pPr marL="685800" marR="0" lvl="1"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Simulation: Role Play</a:t>
            </a:r>
            <a:endParaRPr sz="1200" b="0" i="0" u="none" strike="noStrike" cap="none">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12</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7500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219" name="Shape 21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490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Shape 226"/>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Blooms Taxonomy </a:t>
            </a:r>
            <a:r>
              <a:rPr lang="en-IE" sz="1200" b="0" i="0" u="none" strike="noStrike" cap="none">
                <a:solidFill>
                  <a:schemeClr val="dk1"/>
                </a:solidFill>
                <a:latin typeface="Calibri"/>
                <a:ea typeface="Calibri"/>
                <a:cs typeface="Calibri"/>
                <a:sym typeface="Calibri"/>
              </a:rPr>
              <a:t>is an instructional organiser. It is organised in low-order to higher order thinking questions. The areas of Blooms are Remembering (Recall), Understanding (Comprehension), Applying (Knowledge), Analysis, Evaluating (Application) and Creating (Synthesis). It is important that we use Blooms to maximise the effectiveness of our questions. </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Blooms is integral to framing questions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IE" sz="1200" b="1" i="0" u="none" strike="noStrike" cap="none">
                <a:solidFill>
                  <a:schemeClr val="dk1"/>
                </a:solidFill>
                <a:latin typeface="Calibri"/>
                <a:ea typeface="Calibri"/>
                <a:cs typeface="Calibri"/>
                <a:sym typeface="Calibri"/>
              </a:rPr>
              <a:t>Framing questions</a:t>
            </a:r>
            <a:r>
              <a:rPr lang="en-IE" sz="1200" b="0" i="0" u="none" strike="noStrike" cap="none">
                <a:solidFill>
                  <a:schemeClr val="dk1"/>
                </a:solidFill>
                <a:latin typeface="Calibri"/>
                <a:ea typeface="Calibri"/>
                <a:cs typeface="Calibri"/>
                <a:sym typeface="Calibri"/>
              </a:rPr>
              <a:t>: is an instructional Skill. Questions should be used to enhance and check learning. Use questions appropriately to suit the student.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Wait Time </a:t>
            </a:r>
            <a:r>
              <a:rPr lang="en-IE" sz="1200" b="0" i="0" u="none" strike="noStrike" cap="none">
                <a:solidFill>
                  <a:schemeClr val="dk1"/>
                </a:solidFill>
                <a:latin typeface="Calibri"/>
                <a:ea typeface="Calibri"/>
                <a:cs typeface="Calibri"/>
                <a:sym typeface="Calibri"/>
              </a:rPr>
              <a:t>is an instructional skill. It is recommended that you give a learner a minimum of 3 seconds.</a:t>
            </a: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Think-Pair-Share</a:t>
            </a:r>
            <a:r>
              <a:rPr lang="en-IE" sz="1200" b="0" i="0" u="none" strike="noStrike" cap="none">
                <a:solidFill>
                  <a:schemeClr val="dk1"/>
                </a:solidFill>
                <a:latin typeface="Calibri"/>
                <a:ea typeface="Calibri"/>
                <a:cs typeface="Calibri"/>
                <a:sym typeface="Calibri"/>
              </a:rPr>
              <a:t>: Is an instructional tactic. Put a question out there, give students the chance to think about what you asked, then get them to confer with their partner and then inform them that you will select someone to answer. This is important as you are informing them that they all need to have an answer ready if they didn’t know initially.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14</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1752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Shape 234"/>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Blooms Taxonomy </a:t>
            </a:r>
            <a:r>
              <a:rPr lang="en-IE" sz="1200" b="0" i="0" u="none" strike="noStrike" cap="none">
                <a:solidFill>
                  <a:schemeClr val="dk1"/>
                </a:solidFill>
                <a:latin typeface="Calibri"/>
                <a:ea typeface="Calibri"/>
                <a:cs typeface="Calibri"/>
                <a:sym typeface="Calibri"/>
              </a:rPr>
              <a:t>is an instructional organiser. It is organised in low-order to higher order thinking questions. The areas of Blooms are Remembering (Recall), Understanding (Comprehension), Applying (Knowledge), Analysis, Evaluating (Application) and Creating (Synthesis). It is important that we use Blooms to maximise the effectiveness of our questions. </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Blooms is integral to framing questions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IE" sz="1200" b="1" i="0" u="none" strike="noStrike" cap="none">
                <a:solidFill>
                  <a:schemeClr val="dk1"/>
                </a:solidFill>
                <a:latin typeface="Calibri"/>
                <a:ea typeface="Calibri"/>
                <a:cs typeface="Calibri"/>
                <a:sym typeface="Calibri"/>
              </a:rPr>
              <a:t>Framing questions</a:t>
            </a:r>
            <a:r>
              <a:rPr lang="en-IE" sz="1200" b="0" i="0" u="none" strike="noStrike" cap="none">
                <a:solidFill>
                  <a:schemeClr val="dk1"/>
                </a:solidFill>
                <a:latin typeface="Calibri"/>
                <a:ea typeface="Calibri"/>
                <a:cs typeface="Calibri"/>
                <a:sym typeface="Calibri"/>
              </a:rPr>
              <a:t>: is an instructional Skill. Questions should be used to enhance and check learning. Use questions appropriately to suit the student.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Wait Time </a:t>
            </a:r>
            <a:r>
              <a:rPr lang="en-IE" sz="1200" b="0" i="0" u="none" strike="noStrike" cap="none">
                <a:solidFill>
                  <a:schemeClr val="dk1"/>
                </a:solidFill>
                <a:latin typeface="Calibri"/>
                <a:ea typeface="Calibri"/>
                <a:cs typeface="Calibri"/>
                <a:sym typeface="Calibri"/>
              </a:rPr>
              <a:t>is an instructional skill. It is recommended that you give a learner a minimum of 3 seconds.</a:t>
            </a: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Think-Pair-Share</a:t>
            </a:r>
            <a:r>
              <a:rPr lang="en-IE" sz="1200" b="0" i="0" u="none" strike="noStrike" cap="none">
                <a:solidFill>
                  <a:schemeClr val="dk1"/>
                </a:solidFill>
                <a:latin typeface="Calibri"/>
                <a:ea typeface="Calibri"/>
                <a:cs typeface="Calibri"/>
                <a:sym typeface="Calibri"/>
              </a:rPr>
              <a:t>: Is an instructional tactic. Put a question out there, give students the chance to think about what you asked, then get them to confer with their partner and then inform them that you will select someone to answer. This is important as you are informing them that they all need to have an answer ready if they didn’t know initially.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15</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7633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Times New Roman"/>
                <a:ea typeface="Times New Roman"/>
                <a:cs typeface="Times New Roman"/>
                <a:sym typeface="Times New Roman"/>
              </a:rPr>
              <a:t>16</a:t>
            </a:fld>
            <a:endParaRPr sz="1200" b="0" i="0" u="none" strike="noStrike" cap="none">
              <a:solidFill>
                <a:schemeClr val="dk1"/>
              </a:solidFill>
              <a:latin typeface="Times New Roman"/>
              <a:ea typeface="Times New Roman"/>
              <a:cs typeface="Times New Roman"/>
              <a:sym typeface="Times New Roman"/>
            </a:endParaRPr>
          </a:p>
        </p:txBody>
      </p:sp>
      <p:sp>
        <p:nvSpPr>
          <p:cNvPr id="247" name="Shape 24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8" name="Shape 248"/>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369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263" name="Shape 2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278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Shape 268"/>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9" name="Shape 269"/>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18</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4247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Shape 276"/>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7" name="Shape 277"/>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19</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816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Shape 99"/>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Research has shown that teacher structured groups are the most effective in group work. The other two group structures are less effective and can cause group-work to become a difficult task for maintaining classroom management. </a:t>
            </a:r>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Group Structures</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Teacher Structured group (best structure)</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Random ( not as effective)</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Friendship (worst-avoid at all times)</a:t>
            </a:r>
            <a:endParaRPr/>
          </a:p>
          <a:p>
            <a:pPr marL="226748" marR="0" lvl="0" indent="-150548"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Directions for the Presentation</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Why use IL?</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Aims of TGT</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Outline objectives of TGT</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List of instructional methods used in TGT</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Give rules to TGT</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Play game</a:t>
            </a:r>
            <a:endParaRPr/>
          </a:p>
          <a:p>
            <a:pPr marL="226748" marR="0" lvl="0" indent="-226748"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Evaluation of lesson</a:t>
            </a: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2</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695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Shape 284"/>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5" name="Shape 285"/>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20</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2056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Shape 292"/>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93" name="Shape 293"/>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21</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2374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00" name="Shape 30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157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06" name="Shape 30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1833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12" name="Shape 31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173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19" name="Shape 31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0214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25" name="Shape 32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186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31" name="Shape 33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064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37" name="Shape 33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170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43" name="Shape 34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25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107" name="Shape 10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728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49" name="Shape 34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446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60" name="Shape 36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597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66" name="Shape 366"/>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037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73" name="Shape 37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5257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82" name="Shape 38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600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91" name="Shape 391"/>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4852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399" name="Shape 39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644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407" name="Shape 407"/>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036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413" name="Shape 41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69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118" name="Shape 11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03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Johnstons 5 Basic Elements of effective group work</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Well it has academic benefits for the students, it also promotes many of the key skills set in the Framework for the Junior Cycle.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Such as </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Managing myself</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Managing information and thinking</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Being creative</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Working with others</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Communicating</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Being literate</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Being numerate depending on content.</a:t>
            </a:r>
            <a:endParaRPr/>
          </a:p>
          <a:p>
            <a:pPr marL="228600" marR="0" lvl="0" indent="-15240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Five skills for Senior Cycle as set out by the NCCA</a:t>
            </a:r>
            <a:endParaRPr/>
          </a:p>
          <a:p>
            <a:pPr marL="0" marR="0" lvl="0" indent="0" algn="l" rtl="0">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1.Communicating</a:t>
            </a:r>
            <a:endParaRPr/>
          </a:p>
          <a:p>
            <a:pPr marL="0" marR="0" lvl="0" indent="0" algn="l" rtl="0">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2. Being personally effective</a:t>
            </a:r>
            <a:endParaRPr/>
          </a:p>
          <a:p>
            <a:pPr marL="0" marR="0" lvl="0" indent="0" algn="l" rtl="0">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3. Working with others</a:t>
            </a:r>
            <a:endParaRPr/>
          </a:p>
          <a:p>
            <a:pPr marL="0" marR="0" lvl="0" indent="0" algn="l" rtl="0">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4. Critical and creative thinking</a:t>
            </a:r>
            <a:endParaRPr/>
          </a:p>
          <a:p>
            <a:pPr marL="0" marR="0" lvl="0" indent="0" algn="l" rtl="0">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5. Information processing</a:t>
            </a:r>
            <a:endParaRPr/>
          </a:p>
        </p:txBody>
      </p:sp>
      <p:sp>
        <p:nvSpPr>
          <p:cNvPr id="130" name="Shape 130"/>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5</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41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Motivation: </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TGT can be a excellent way to motivate students but again it will highly depend on the small complex structured groups. It is inevitable that competition establishes itself within the class as students play against each other.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Motivation: </a:t>
            </a:r>
            <a:r>
              <a:rPr lang="en-IE" sz="1200" b="1" i="1" u="none" strike="noStrike" cap="none">
                <a:solidFill>
                  <a:schemeClr val="dk1"/>
                </a:solidFill>
                <a:latin typeface="Calibri"/>
                <a:ea typeface="Calibri"/>
                <a:cs typeface="Calibri"/>
                <a:sym typeface="Calibri"/>
              </a:rPr>
              <a:t>Intrinsic</a:t>
            </a:r>
            <a:r>
              <a:rPr lang="en-IE" sz="1200" b="0" i="0" u="none" strike="noStrike" cap="none">
                <a:solidFill>
                  <a:schemeClr val="dk1"/>
                </a:solidFill>
                <a:latin typeface="Calibri"/>
                <a:ea typeface="Calibri"/>
                <a:cs typeface="Calibri"/>
                <a:sym typeface="Calibri"/>
              </a:rPr>
              <a:t> (Student wanting to do well) V </a:t>
            </a:r>
            <a:r>
              <a:rPr lang="en-IE" sz="1200" b="1" i="1" u="none" strike="noStrike" cap="none">
                <a:solidFill>
                  <a:schemeClr val="dk1"/>
                </a:solidFill>
                <a:latin typeface="Calibri"/>
                <a:ea typeface="Calibri"/>
                <a:cs typeface="Calibri"/>
                <a:sym typeface="Calibri"/>
              </a:rPr>
              <a:t>Extrinsic</a:t>
            </a:r>
            <a:r>
              <a:rPr lang="en-IE" sz="1200" b="0" i="0" u="none" strike="noStrike" cap="none">
                <a:solidFill>
                  <a:schemeClr val="dk1"/>
                </a:solidFill>
                <a:latin typeface="Calibri"/>
                <a:ea typeface="Calibri"/>
                <a:cs typeface="Calibri"/>
                <a:sym typeface="Calibri"/>
              </a:rPr>
              <a:t> (A prize for getting the best score)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In IL a prize should never be for the benefit of an individual, it should be for the class, or at the very least the group is rewarded as recognition of their effort.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Peer-Tutoring:</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As the game processes and the fact that students have a partner for the game means students have the opportunity to learn from each other.  They are not alone in answering the question they have the support of their partner.  This creates a safety for the learner and it eliminates the fear of failure and embarrassment of being unsure or not knowing that can often have a negative ripple effect in a open classroom setting.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IE" sz="1200" b="1" i="0" u="none" strike="noStrike" cap="none">
                <a:solidFill>
                  <a:schemeClr val="dk1"/>
                </a:solidFill>
                <a:latin typeface="Calibri"/>
                <a:ea typeface="Calibri"/>
                <a:cs typeface="Calibri"/>
                <a:sym typeface="Calibri"/>
              </a:rPr>
              <a:t>Self-efficacy:</a:t>
            </a:r>
            <a:endParaRPr/>
          </a:p>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This is developing students elf-esteem and creating a “can-do” attitude to their own learning. Students with a high self-efficacy are open to changes and are more willing to investigate the unknown as the fear of failure is greatly reduced.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1" name="Shape 141"/>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6</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276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Shape 153"/>
          <p:cNvSpPr txBox="1">
            <a:spLocks noGrp="1"/>
          </p:cNvSpPr>
          <p:nvPr>
            <p:ph type="body" idx="1"/>
          </p:nvPr>
        </p:nvSpPr>
        <p:spPr>
          <a:xfrm>
            <a:off x="679768" y="4715153"/>
            <a:ext cx="5438140" cy="4466987"/>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IE" sz="1200" b="0" i="0" u="none" strike="noStrike" cap="none">
                <a:solidFill>
                  <a:schemeClr val="dk1"/>
                </a:solidFill>
                <a:latin typeface="Calibri"/>
                <a:ea typeface="Calibri"/>
                <a:cs typeface="Calibri"/>
                <a:sym typeface="Calibri"/>
              </a:rPr>
              <a:t>There are three main group structures</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Teacher structured which is the most effective</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Random </a:t>
            </a:r>
            <a:endParaRPr/>
          </a:p>
          <a:p>
            <a:pPr marL="228600" marR="0" lvl="0" indent="-228600" algn="l" rtl="0">
              <a:spcBef>
                <a:spcPts val="0"/>
              </a:spcBef>
              <a:spcAft>
                <a:spcPts val="0"/>
              </a:spcAft>
              <a:buClr>
                <a:schemeClr val="dk1"/>
              </a:buClr>
              <a:buSzPts val="1200"/>
              <a:buFont typeface="Calibri"/>
              <a:buAutoNum type="arabicPeriod"/>
            </a:pPr>
            <a:r>
              <a:rPr lang="en-IE" sz="1200" b="0" i="0" u="none" strike="noStrike" cap="none">
                <a:solidFill>
                  <a:schemeClr val="dk1"/>
                </a:solidFill>
                <a:latin typeface="Calibri"/>
                <a:ea typeface="Calibri"/>
                <a:cs typeface="Calibri"/>
                <a:sym typeface="Calibri"/>
              </a:rPr>
              <a:t>Friendship→ least productive and not advised</a:t>
            </a:r>
            <a:endParaRPr/>
          </a:p>
          <a:p>
            <a:pPr marL="228600" marR="0" lvl="0" indent="-15240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In practice and in literature and Barrie Bennett does say that students whom are on the spectrum perform better. Care needs to be taken when placing these students. </a:t>
            </a:r>
            <a:endParaRPr sz="1200" b="0" i="0" u="none" strike="noStrike" cap="none">
              <a:solidFill>
                <a:schemeClr val="dk1"/>
              </a:solidFill>
              <a:latin typeface="Calibri"/>
              <a:ea typeface="Calibri"/>
              <a:cs typeface="Calibri"/>
              <a:sym typeface="Calibri"/>
            </a:endParaRPr>
          </a:p>
        </p:txBody>
      </p:sp>
      <p:sp>
        <p:nvSpPr>
          <p:cNvPr id="154" name="Shape 154"/>
          <p:cNvSpPr txBox="1">
            <a:spLocks noGrp="1"/>
          </p:cNvSpPr>
          <p:nvPr>
            <p:ph type="sldNum" idx="12"/>
          </p:nvPr>
        </p:nvSpPr>
        <p:spPr>
          <a:xfrm>
            <a:off x="3850444" y="9428583"/>
            <a:ext cx="2945659" cy="496332"/>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7</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207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160" name="Shape 160"/>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425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79768" y="4715153"/>
            <a:ext cx="5438140" cy="4466987"/>
          </a:xfrm>
          <a:prstGeom prst="rect">
            <a:avLst/>
          </a:prstGeom>
        </p:spPr>
        <p:txBody>
          <a:bodyPr spcFirstLastPara="1" wrap="square" lIns="95550" tIns="47775" rIns="95550" bIns="47775" anchor="t" anchorCtr="0">
            <a:noAutofit/>
          </a:bodyPr>
          <a:lstStyle/>
          <a:p>
            <a:pPr marL="0" lvl="0" indent="0">
              <a:spcBef>
                <a:spcPts val="0"/>
              </a:spcBef>
              <a:spcAft>
                <a:spcPts val="0"/>
              </a:spcAft>
              <a:buNone/>
            </a:pPr>
            <a:endParaRPr/>
          </a:p>
        </p:txBody>
      </p:sp>
      <p:sp>
        <p:nvSpPr>
          <p:cNvPr id="172" name="Shape 17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339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7" name="Shape 17"/>
          <p:cNvSpPr txBox="1">
            <a:spLocks noGrp="1"/>
          </p:cNvSpPr>
          <p:nvPr>
            <p:ph type="ctrTitle"/>
          </p:nvPr>
        </p:nvSpPr>
        <p:spPr>
          <a:xfrm>
            <a:off x="685800" y="305004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6000"/>
              <a:buFont typeface="Source Sans Pro"/>
              <a:buNone/>
              <a:defRPr sz="60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Shape 18"/>
          <p:cNvSpPr txBox="1">
            <a:spLocks noGrp="1"/>
          </p:cNvSpPr>
          <p:nvPr>
            <p:ph type="subTitle" idx="1"/>
          </p:nvPr>
        </p:nvSpPr>
        <p:spPr>
          <a:xfrm>
            <a:off x="685800" y="4531308"/>
            <a:ext cx="7772400" cy="1110177"/>
          </a:xfrm>
          <a:prstGeom prst="rect">
            <a:avLst/>
          </a:prstGeom>
          <a:noFill/>
          <a:ln>
            <a:noFill/>
          </a:ln>
        </p:spPr>
        <p:txBody>
          <a:bodyPr spcFirstLastPara="1" wrap="square" lIns="91425" tIns="45700" rIns="91425" bIns="45700" anchor="t" anchorCtr="0"/>
          <a:lstStyle>
            <a:lvl1pPr marR="0" lvl="0" algn="ctr" rtl="0">
              <a:spcBef>
                <a:spcPts val="720"/>
              </a:spcBef>
              <a:spcAft>
                <a:spcPts val="0"/>
              </a:spcAft>
              <a:buClr>
                <a:schemeClr val="lt1"/>
              </a:buClr>
              <a:buSzPts val="3600"/>
              <a:buFont typeface="Arial"/>
              <a:buNone/>
              <a:defRPr sz="3600" b="0" i="0" u="none" strike="noStrike" cap="none">
                <a:solidFill>
                  <a:schemeClr val="lt1"/>
                </a:solidFill>
                <a:latin typeface="Source Sans Pro"/>
                <a:ea typeface="Source Sans Pro"/>
                <a:cs typeface="Source Sans Pro"/>
                <a:sym typeface="Source Sans Pro"/>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mp; Green Highlight">
  <p:cSld name="Text &amp; Green Highlight">
    <p:bg>
      <p:bgPr>
        <a:solidFill>
          <a:srgbClr val="F2F2F2"/>
        </a:solidFill>
        <a:effectLst/>
      </p:bgPr>
    </p:bg>
    <p:spTree>
      <p:nvGrpSpPr>
        <p:cNvPr id="1" name="Shape 61"/>
        <p:cNvGrpSpPr/>
        <p:nvPr/>
      </p:nvGrpSpPr>
      <p:grpSpPr>
        <a:xfrm>
          <a:off x="0" y="0"/>
          <a:ext cx="0" cy="0"/>
          <a:chOff x="0" y="0"/>
          <a:chExt cx="0" cy="0"/>
        </a:xfrm>
      </p:grpSpPr>
      <p:pic>
        <p:nvPicPr>
          <p:cNvPr id="62" name="Shape 62"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63" name="Shape 63"/>
          <p:cNvSpPr txBox="1">
            <a:spLocks noGrp="1"/>
          </p:cNvSpPr>
          <p:nvPr>
            <p:ph type="body" idx="1"/>
          </p:nvPr>
        </p:nvSpPr>
        <p:spPr>
          <a:xfrm>
            <a:off x="457200" y="461818"/>
            <a:ext cx="3837709" cy="512618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B4E220"/>
              </a:buClr>
              <a:buSzPts val="3200"/>
              <a:buFont typeface="Arial"/>
              <a:buChar char="•"/>
              <a:defRPr sz="3200" b="0" i="0" u="none" strike="noStrike" cap="none">
                <a:solidFill>
                  <a:srgbClr val="B4E220"/>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p:nvPr/>
        </p:nvSpPr>
        <p:spPr>
          <a:xfrm>
            <a:off x="4675649" y="930564"/>
            <a:ext cx="4011151" cy="4011151"/>
          </a:xfrm>
          <a:prstGeom prst="ellipse">
            <a:avLst/>
          </a:prstGeom>
          <a:solidFill>
            <a:srgbClr val="B4E220"/>
          </a:solidFill>
          <a:ln w="127000"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CC35A"/>
              </a:solidFill>
              <a:latin typeface="Calibri"/>
              <a:ea typeface="Calibri"/>
              <a:cs typeface="Calibri"/>
              <a:sym typeface="Calibri"/>
            </a:endParaRPr>
          </a:p>
        </p:txBody>
      </p:sp>
      <p:sp>
        <p:nvSpPr>
          <p:cNvPr id="65" name="Shape 65"/>
          <p:cNvSpPr txBox="1">
            <a:spLocks noGrp="1"/>
          </p:cNvSpPr>
          <p:nvPr>
            <p:ph type="ctrTitle"/>
          </p:nvPr>
        </p:nvSpPr>
        <p:spPr>
          <a:xfrm>
            <a:off x="4675649" y="930564"/>
            <a:ext cx="4011151" cy="412634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Source Sans Pro"/>
              <a:buNone/>
              <a:defRPr sz="44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pic>
        <p:nvPicPr>
          <p:cNvPr id="67" name="Shape 67" descr="Deele-College-Content-BG.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8" name="Shape 68"/>
          <p:cNvSpPr txBox="1">
            <a:spLocks noGrp="1"/>
          </p:cNvSpPr>
          <p:nvPr>
            <p:ph type="title"/>
          </p:nvPr>
        </p:nvSpPr>
        <p:spPr>
          <a:xfrm>
            <a:off x="1792288" y="431571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Shape 69"/>
          <p:cNvSpPr>
            <a:spLocks noGrp="1"/>
          </p:cNvSpPr>
          <p:nvPr>
            <p:ph type="pic" idx="2"/>
          </p:nvPr>
        </p:nvSpPr>
        <p:spPr>
          <a:xfrm>
            <a:off x="1792288" y="612775"/>
            <a:ext cx="5486400" cy="35782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a:off x="1792288" y="488244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71"/>
        <p:cNvGrpSpPr/>
        <p:nvPr/>
      </p:nvGrpSpPr>
      <p:grpSpPr>
        <a:xfrm>
          <a:off x="0" y="0"/>
          <a:ext cx="0" cy="0"/>
          <a:chOff x="0" y="0"/>
          <a:chExt cx="0" cy="0"/>
        </a:xfrm>
      </p:grpSpPr>
      <p:pic>
        <p:nvPicPr>
          <p:cNvPr id="72" name="Shape 72" descr="Deele-End-Slide-BG.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3" name="Shape 73"/>
          <p:cNvSpPr txBox="1">
            <a:spLocks noGrp="1"/>
          </p:cNvSpPr>
          <p:nvPr>
            <p:ph type="title"/>
          </p:nvPr>
        </p:nvSpPr>
        <p:spPr>
          <a:xfrm>
            <a:off x="457200" y="5818908"/>
            <a:ext cx="8229600" cy="87745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0065BD"/>
              </a:buClr>
              <a:buSzPts val="2000"/>
              <a:buFont typeface="Source Sans Pro"/>
              <a:buNone/>
              <a:defRPr sz="2000" b="0" i="0" u="none" strike="noStrike" cap="none">
                <a:solidFill>
                  <a:srgbClr val="0065B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ing and Content" type="obj">
  <p:cSld name="OBJECT">
    <p:bg>
      <p:bgPr>
        <a:solidFill>
          <a:srgbClr val="F2F2F2"/>
        </a:solidFill>
        <a:effectLst/>
      </p:bgPr>
    </p:bg>
    <p:spTree>
      <p:nvGrpSpPr>
        <p:cNvPr id="1" name="Shape 19"/>
        <p:cNvGrpSpPr/>
        <p:nvPr/>
      </p:nvGrpSpPr>
      <p:grpSpPr>
        <a:xfrm>
          <a:off x="0" y="0"/>
          <a:ext cx="0" cy="0"/>
          <a:chOff x="0" y="0"/>
          <a:chExt cx="0" cy="0"/>
        </a:xfrm>
      </p:grpSpPr>
      <p:pic>
        <p:nvPicPr>
          <p:cNvPr id="20" name="Shape 20"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21" name="Shape 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65BD"/>
              </a:buClr>
              <a:buSzPts val="4400"/>
              <a:buFont typeface="Source Sans Pro"/>
              <a:buNone/>
              <a:defRPr sz="4400" b="0" i="0" u="none" strike="noStrike" cap="none">
                <a:solidFill>
                  <a:srgbClr val="0065B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body" idx="1"/>
          </p:nvPr>
        </p:nvSpPr>
        <p:spPr>
          <a:xfrm>
            <a:off x="457200" y="1600201"/>
            <a:ext cx="8229600" cy="3987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D4F53"/>
              </a:buClr>
              <a:buSzPts val="3200"/>
              <a:buFont typeface="Arial"/>
              <a:buChar char="•"/>
              <a:defRPr sz="3200" b="0" i="0" u="none" strike="noStrike" cap="none">
                <a:solidFill>
                  <a:srgbClr val="4D4F53"/>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23" name="Shape 23"/>
          <p:cNvCxnSpPr/>
          <p:nvPr/>
        </p:nvCxnSpPr>
        <p:spPr>
          <a:xfrm>
            <a:off x="0" y="1417638"/>
            <a:ext cx="9155239" cy="0"/>
          </a:xfrm>
          <a:prstGeom prst="straightConnector1">
            <a:avLst/>
          </a:prstGeom>
          <a:noFill/>
          <a:ln w="76200" cap="flat" cmpd="sng">
            <a:solidFill>
              <a:srgbClr val="8BC3FE"/>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ategory Slide">
  <p:cSld name="2_Category Slide">
    <p:bg>
      <p:bgPr>
        <a:solidFill>
          <a:srgbClr val="F2F2F2"/>
        </a:solidFill>
        <a:effectLst/>
      </p:bgPr>
    </p:bg>
    <p:spTree>
      <p:nvGrpSpPr>
        <p:cNvPr id="1" name="Shape 24"/>
        <p:cNvGrpSpPr/>
        <p:nvPr/>
      </p:nvGrpSpPr>
      <p:grpSpPr>
        <a:xfrm>
          <a:off x="0" y="0"/>
          <a:ext cx="0" cy="0"/>
          <a:chOff x="0" y="0"/>
          <a:chExt cx="0" cy="0"/>
        </a:xfrm>
      </p:grpSpPr>
      <p:sp>
        <p:nvSpPr>
          <p:cNvPr id="25" name="Shape 25"/>
          <p:cNvSpPr/>
          <p:nvPr/>
        </p:nvSpPr>
        <p:spPr>
          <a:xfrm>
            <a:off x="0" y="0"/>
            <a:ext cx="9155239" cy="5832531"/>
          </a:xfrm>
          <a:prstGeom prst="rect">
            <a:avLst/>
          </a:prstGeom>
          <a:solidFill>
            <a:srgbClr val="FCC35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Shape 26" descr="Deele-College-Content-BG.png"/>
          <p:cNvPicPr preferRelativeResize="0"/>
          <p:nvPr/>
        </p:nvPicPr>
        <p:blipFill rotWithShape="1">
          <a:blip r:embed="rId2">
            <a:alphaModFix/>
          </a:blip>
          <a:srcRect/>
          <a:stretch/>
        </p:blipFill>
        <p:spPr>
          <a:xfrm>
            <a:off x="-306" y="0"/>
            <a:ext cx="9144000" cy="6858000"/>
          </a:xfrm>
          <a:prstGeom prst="rect">
            <a:avLst/>
          </a:prstGeom>
          <a:solidFill>
            <a:srgbClr val="B4E220"/>
          </a:solidFill>
          <a:ln>
            <a:noFill/>
          </a:ln>
        </p:spPr>
      </p:pic>
      <p:sp>
        <p:nvSpPr>
          <p:cNvPr id="27" name="Shape 27"/>
          <p:cNvSpPr txBox="1">
            <a:spLocks noGrp="1"/>
          </p:cNvSpPr>
          <p:nvPr>
            <p:ph type="ctrTitle"/>
          </p:nvPr>
        </p:nvSpPr>
        <p:spPr>
          <a:xfrm>
            <a:off x="685800" y="611909"/>
            <a:ext cx="7754382" cy="481445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6000"/>
              <a:buFont typeface="Source Sans Pro"/>
              <a:buNone/>
              <a:defRPr sz="60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tegory Slide">
  <p:cSld name="Category Slide">
    <p:bg>
      <p:bgPr>
        <a:solidFill>
          <a:srgbClr val="F2F2F2"/>
        </a:solidFill>
        <a:effectLst/>
      </p:bgPr>
    </p:bg>
    <p:spTree>
      <p:nvGrpSpPr>
        <p:cNvPr id="1" name="Shape 28"/>
        <p:cNvGrpSpPr/>
        <p:nvPr/>
      </p:nvGrpSpPr>
      <p:grpSpPr>
        <a:xfrm>
          <a:off x="0" y="0"/>
          <a:ext cx="0" cy="0"/>
          <a:chOff x="0" y="0"/>
          <a:chExt cx="0" cy="0"/>
        </a:xfrm>
      </p:grpSpPr>
      <p:sp>
        <p:nvSpPr>
          <p:cNvPr id="29" name="Shape 29"/>
          <p:cNvSpPr/>
          <p:nvPr/>
        </p:nvSpPr>
        <p:spPr>
          <a:xfrm>
            <a:off x="0" y="0"/>
            <a:ext cx="9155239" cy="5832531"/>
          </a:xfrm>
          <a:prstGeom prst="rect">
            <a:avLst/>
          </a:prstGeom>
          <a:solidFill>
            <a:srgbClr val="FCC35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 name="Shape 30" descr="Deele-College-Content-BG.png"/>
          <p:cNvPicPr preferRelativeResize="0"/>
          <p:nvPr/>
        </p:nvPicPr>
        <p:blipFill rotWithShape="1">
          <a:blip r:embed="rId2">
            <a:alphaModFix/>
          </a:blip>
          <a:srcRect/>
          <a:stretch/>
        </p:blipFill>
        <p:spPr>
          <a:xfrm>
            <a:off x="-306" y="0"/>
            <a:ext cx="9144000" cy="6858000"/>
          </a:xfrm>
          <a:prstGeom prst="rect">
            <a:avLst/>
          </a:prstGeom>
          <a:solidFill>
            <a:srgbClr val="FFB42D"/>
          </a:solidFill>
          <a:ln>
            <a:noFill/>
          </a:ln>
        </p:spPr>
      </p:pic>
      <p:sp>
        <p:nvSpPr>
          <p:cNvPr id="31" name="Shape 31"/>
          <p:cNvSpPr txBox="1">
            <a:spLocks noGrp="1"/>
          </p:cNvSpPr>
          <p:nvPr>
            <p:ph type="ctrTitle"/>
          </p:nvPr>
        </p:nvSpPr>
        <p:spPr>
          <a:xfrm>
            <a:off x="685800" y="611909"/>
            <a:ext cx="7754382" cy="481445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6000"/>
              <a:buFont typeface="Source Sans Pro"/>
              <a:buNone/>
              <a:defRPr sz="60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ategory Slide">
  <p:cSld name="1_Category Slide">
    <p:bg>
      <p:bgPr>
        <a:solidFill>
          <a:srgbClr val="F2F2F2"/>
        </a:solidFill>
        <a:effectLst/>
      </p:bgPr>
    </p:bg>
    <p:spTree>
      <p:nvGrpSpPr>
        <p:cNvPr id="1" name="Shape 37"/>
        <p:cNvGrpSpPr/>
        <p:nvPr/>
      </p:nvGrpSpPr>
      <p:grpSpPr>
        <a:xfrm>
          <a:off x="0" y="0"/>
          <a:ext cx="0" cy="0"/>
          <a:chOff x="0" y="0"/>
          <a:chExt cx="0" cy="0"/>
        </a:xfrm>
      </p:grpSpPr>
      <p:sp>
        <p:nvSpPr>
          <p:cNvPr id="38" name="Shape 38"/>
          <p:cNvSpPr/>
          <p:nvPr/>
        </p:nvSpPr>
        <p:spPr>
          <a:xfrm>
            <a:off x="0" y="0"/>
            <a:ext cx="9155239" cy="5832531"/>
          </a:xfrm>
          <a:prstGeom prst="rect">
            <a:avLst/>
          </a:prstGeom>
          <a:solidFill>
            <a:srgbClr val="FCC35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9" name="Shape 39" descr="Deele-College-Content-BG.png"/>
          <p:cNvPicPr preferRelativeResize="0"/>
          <p:nvPr/>
        </p:nvPicPr>
        <p:blipFill rotWithShape="1">
          <a:blip r:embed="rId2">
            <a:alphaModFix/>
          </a:blip>
          <a:srcRect/>
          <a:stretch/>
        </p:blipFill>
        <p:spPr>
          <a:xfrm>
            <a:off x="-306" y="0"/>
            <a:ext cx="9144000" cy="6858000"/>
          </a:xfrm>
          <a:prstGeom prst="rect">
            <a:avLst/>
          </a:prstGeom>
          <a:solidFill>
            <a:srgbClr val="8BC3FE"/>
          </a:solidFill>
          <a:ln>
            <a:noFill/>
          </a:ln>
        </p:spPr>
      </p:pic>
      <p:sp>
        <p:nvSpPr>
          <p:cNvPr id="40" name="Shape 40"/>
          <p:cNvSpPr txBox="1">
            <a:spLocks noGrp="1"/>
          </p:cNvSpPr>
          <p:nvPr>
            <p:ph type="ctrTitle"/>
          </p:nvPr>
        </p:nvSpPr>
        <p:spPr>
          <a:xfrm>
            <a:off x="685800" y="611909"/>
            <a:ext cx="7754382" cy="481445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6000"/>
              <a:buFont typeface="Source Sans Pro"/>
              <a:buNone/>
              <a:defRPr sz="60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Heading and Content">
  <p:cSld name="1_Heading and Content">
    <p:bg>
      <p:bgPr>
        <a:solidFill>
          <a:srgbClr val="F2F2F2"/>
        </a:solidFill>
        <a:effectLst/>
      </p:bgPr>
    </p:bg>
    <p:spTree>
      <p:nvGrpSpPr>
        <p:cNvPr id="1" name="Shape 41"/>
        <p:cNvGrpSpPr/>
        <p:nvPr/>
      </p:nvGrpSpPr>
      <p:grpSpPr>
        <a:xfrm>
          <a:off x="0" y="0"/>
          <a:ext cx="0" cy="0"/>
          <a:chOff x="0" y="0"/>
          <a:chExt cx="0" cy="0"/>
        </a:xfrm>
      </p:grpSpPr>
      <p:pic>
        <p:nvPicPr>
          <p:cNvPr id="42" name="Shape 42"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43" name="Shape 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65BD"/>
              </a:buClr>
              <a:buSzPts val="4400"/>
              <a:buFont typeface="Source Sans Pro"/>
              <a:buNone/>
              <a:defRPr sz="4400" b="0" i="0" u="none" strike="noStrike" cap="none">
                <a:solidFill>
                  <a:srgbClr val="0065B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1"/>
          </p:nvPr>
        </p:nvSpPr>
        <p:spPr>
          <a:xfrm>
            <a:off x="457200" y="1600201"/>
            <a:ext cx="8229600" cy="3987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D4F53"/>
              </a:buClr>
              <a:buSzPts val="3200"/>
              <a:buFont typeface="Arial"/>
              <a:buChar char="•"/>
              <a:defRPr sz="3200" b="0" i="0" u="none" strike="noStrike" cap="none">
                <a:solidFill>
                  <a:srgbClr val="4D4F53"/>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45" name="Shape 45"/>
          <p:cNvCxnSpPr/>
          <p:nvPr/>
        </p:nvCxnSpPr>
        <p:spPr>
          <a:xfrm>
            <a:off x="0" y="1417638"/>
            <a:ext cx="9155239" cy="0"/>
          </a:xfrm>
          <a:prstGeom prst="straightConnector1">
            <a:avLst/>
          </a:prstGeom>
          <a:noFill/>
          <a:ln w="76200" cap="flat" cmpd="sng">
            <a:solidFill>
              <a:srgbClr val="B4E220"/>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Heading and Content">
  <p:cSld name="2_Heading and Content">
    <p:bg>
      <p:bgPr>
        <a:solidFill>
          <a:srgbClr val="F2F2F2"/>
        </a:solidFill>
        <a:effectLst/>
      </p:bgPr>
    </p:bg>
    <p:spTree>
      <p:nvGrpSpPr>
        <p:cNvPr id="1" name="Shape 46"/>
        <p:cNvGrpSpPr/>
        <p:nvPr/>
      </p:nvGrpSpPr>
      <p:grpSpPr>
        <a:xfrm>
          <a:off x="0" y="0"/>
          <a:ext cx="0" cy="0"/>
          <a:chOff x="0" y="0"/>
          <a:chExt cx="0" cy="0"/>
        </a:xfrm>
      </p:grpSpPr>
      <p:pic>
        <p:nvPicPr>
          <p:cNvPr id="47" name="Shape 47"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48" name="Shape 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065BD"/>
              </a:buClr>
              <a:buSzPts val="4400"/>
              <a:buFont typeface="Source Sans Pro"/>
              <a:buNone/>
              <a:defRPr sz="4400" b="0" i="0" u="none" strike="noStrike" cap="none">
                <a:solidFill>
                  <a:srgbClr val="0065B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Shape 49"/>
          <p:cNvSpPr txBox="1">
            <a:spLocks noGrp="1"/>
          </p:cNvSpPr>
          <p:nvPr>
            <p:ph type="body" idx="1"/>
          </p:nvPr>
        </p:nvSpPr>
        <p:spPr>
          <a:xfrm>
            <a:off x="457200" y="1600201"/>
            <a:ext cx="8229600" cy="3987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D4F53"/>
              </a:buClr>
              <a:buSzPts val="3200"/>
              <a:buFont typeface="Arial"/>
              <a:buChar char="•"/>
              <a:defRPr sz="3200" b="0" i="0" u="none" strike="noStrike" cap="none">
                <a:solidFill>
                  <a:srgbClr val="4D4F53"/>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50" name="Shape 50"/>
          <p:cNvCxnSpPr/>
          <p:nvPr/>
        </p:nvCxnSpPr>
        <p:spPr>
          <a:xfrm>
            <a:off x="0" y="1417638"/>
            <a:ext cx="9155239" cy="0"/>
          </a:xfrm>
          <a:prstGeom prst="straightConnector1">
            <a:avLst/>
          </a:prstGeom>
          <a:noFill/>
          <a:ln w="76200" cap="flat" cmpd="sng">
            <a:solidFill>
              <a:srgbClr val="FFB42D"/>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Pic &amp; Text 50/50">
  <p:cSld name="1_Content Pic &amp; Text 50/50">
    <p:bg>
      <p:bgPr>
        <a:solidFill>
          <a:srgbClr val="F2F2F2"/>
        </a:solidFill>
        <a:effectLst/>
      </p:bgPr>
    </p:bg>
    <p:spTree>
      <p:nvGrpSpPr>
        <p:cNvPr id="1" name="Shape 51"/>
        <p:cNvGrpSpPr/>
        <p:nvPr/>
      </p:nvGrpSpPr>
      <p:grpSpPr>
        <a:xfrm>
          <a:off x="0" y="0"/>
          <a:ext cx="0" cy="0"/>
          <a:chOff x="0" y="0"/>
          <a:chExt cx="0" cy="0"/>
        </a:xfrm>
      </p:grpSpPr>
      <p:sp>
        <p:nvSpPr>
          <p:cNvPr id="52" name="Shape 52"/>
          <p:cNvSpPr/>
          <p:nvPr/>
        </p:nvSpPr>
        <p:spPr>
          <a:xfrm>
            <a:off x="4583238" y="0"/>
            <a:ext cx="4572001" cy="5832531"/>
          </a:xfrm>
          <a:prstGeom prst="rect">
            <a:avLst/>
          </a:prstGeom>
          <a:solidFill>
            <a:srgbClr val="4D4F5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3" name="Shape 53"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54" name="Shape 54"/>
          <p:cNvSpPr>
            <a:spLocks noGrp="1"/>
          </p:cNvSpPr>
          <p:nvPr>
            <p:ph type="pic" idx="2"/>
          </p:nvPr>
        </p:nvSpPr>
        <p:spPr>
          <a:xfrm>
            <a:off x="0" y="0"/>
            <a:ext cx="4583238" cy="583253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1"/>
          </p:nvPr>
        </p:nvSpPr>
        <p:spPr>
          <a:xfrm>
            <a:off x="4929909" y="375657"/>
            <a:ext cx="3779580" cy="5232114"/>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Source Sans Pro"/>
                <a:ea typeface="Source Sans Pro"/>
                <a:cs typeface="Source Sans Pro"/>
                <a:sym typeface="Source Sans Pro"/>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Source Sans Pro"/>
                <a:ea typeface="Source Sans Pro"/>
                <a:cs typeface="Source Sans Pro"/>
                <a:sym typeface="Source Sans Pro"/>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Source Sans Pro"/>
                <a:ea typeface="Source Sans Pro"/>
                <a:cs typeface="Source Sans Pro"/>
                <a:sym typeface="Source Sans Pro"/>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Source Sans Pro"/>
                <a:ea typeface="Source Sans Pro"/>
                <a:cs typeface="Source Sans Pro"/>
                <a:sym typeface="Source Sans Pro"/>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mp; Orange highlight">
  <p:cSld name="Text &amp; Orange highlight">
    <p:bg>
      <p:bgPr>
        <a:solidFill>
          <a:srgbClr val="F2F2F2"/>
        </a:solidFill>
        <a:effectLst/>
      </p:bgPr>
    </p:bg>
    <p:spTree>
      <p:nvGrpSpPr>
        <p:cNvPr id="1" name="Shape 56"/>
        <p:cNvGrpSpPr/>
        <p:nvPr/>
      </p:nvGrpSpPr>
      <p:grpSpPr>
        <a:xfrm>
          <a:off x="0" y="0"/>
          <a:ext cx="0" cy="0"/>
          <a:chOff x="0" y="0"/>
          <a:chExt cx="0" cy="0"/>
        </a:xfrm>
      </p:grpSpPr>
      <p:pic>
        <p:nvPicPr>
          <p:cNvPr id="57" name="Shape 57" descr="Deele-College-Content-BG.png"/>
          <p:cNvPicPr preferRelativeResize="0"/>
          <p:nvPr/>
        </p:nvPicPr>
        <p:blipFill rotWithShape="1">
          <a:blip r:embed="rId2">
            <a:alphaModFix/>
          </a:blip>
          <a:srcRect/>
          <a:stretch/>
        </p:blipFill>
        <p:spPr>
          <a:xfrm>
            <a:off x="11239" y="0"/>
            <a:ext cx="9144000" cy="6858000"/>
          </a:xfrm>
          <a:prstGeom prst="rect">
            <a:avLst/>
          </a:prstGeom>
          <a:noFill/>
          <a:ln>
            <a:noFill/>
          </a:ln>
        </p:spPr>
      </p:pic>
      <p:sp>
        <p:nvSpPr>
          <p:cNvPr id="58" name="Shape 58"/>
          <p:cNvSpPr txBox="1">
            <a:spLocks noGrp="1"/>
          </p:cNvSpPr>
          <p:nvPr>
            <p:ph type="body" idx="1"/>
          </p:nvPr>
        </p:nvSpPr>
        <p:spPr>
          <a:xfrm>
            <a:off x="457200" y="461818"/>
            <a:ext cx="3837709" cy="512618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4D4F53"/>
              </a:buClr>
              <a:buSzPts val="3200"/>
              <a:buFont typeface="Arial"/>
              <a:buChar char="•"/>
              <a:defRPr sz="3200" b="0" i="0" u="none" strike="noStrike" cap="none">
                <a:solidFill>
                  <a:srgbClr val="4D4F53"/>
                </a:solidFill>
                <a:latin typeface="Source Sans Pro"/>
                <a:ea typeface="Source Sans Pro"/>
                <a:cs typeface="Source Sans Pro"/>
                <a:sym typeface="Source Sans Pro"/>
              </a:defRPr>
            </a:lvl1pPr>
            <a:lvl2pPr marL="914400" marR="0" lvl="1" indent="-406400" algn="l" rtl="0">
              <a:spcBef>
                <a:spcPts val="560"/>
              </a:spcBef>
              <a:spcAft>
                <a:spcPts val="0"/>
              </a:spcAft>
              <a:buClr>
                <a:srgbClr val="4D4F53"/>
              </a:buClr>
              <a:buSzPts val="2800"/>
              <a:buFont typeface="Arial"/>
              <a:buChar char="–"/>
              <a:defRPr sz="2800" b="0" i="0" u="none" strike="noStrike" cap="none">
                <a:solidFill>
                  <a:srgbClr val="4D4F53"/>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4D4F53"/>
              </a:buClr>
              <a:buSzPts val="2400"/>
              <a:buFont typeface="Arial"/>
              <a:buChar char="•"/>
              <a:defRPr sz="2400" b="0" i="0" u="none" strike="noStrike" cap="none">
                <a:solidFill>
                  <a:srgbClr val="4D4F53"/>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4D4F53"/>
              </a:buClr>
              <a:buSzPts val="2000"/>
              <a:buFont typeface="Arial"/>
              <a:buChar char="»"/>
              <a:defRPr sz="2000" b="0" i="0" u="none" strike="noStrike" cap="none">
                <a:solidFill>
                  <a:srgbClr val="4D4F5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p:nvPr/>
        </p:nvSpPr>
        <p:spPr>
          <a:xfrm>
            <a:off x="4675649" y="930564"/>
            <a:ext cx="4011151" cy="4011151"/>
          </a:xfrm>
          <a:prstGeom prst="ellipse">
            <a:avLst/>
          </a:prstGeom>
          <a:solidFill>
            <a:srgbClr val="FFB42D"/>
          </a:solidFill>
          <a:ln w="127000"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CC35A"/>
              </a:solidFill>
              <a:latin typeface="Calibri"/>
              <a:ea typeface="Calibri"/>
              <a:cs typeface="Calibri"/>
              <a:sym typeface="Calibri"/>
            </a:endParaRPr>
          </a:p>
        </p:txBody>
      </p:sp>
      <p:sp>
        <p:nvSpPr>
          <p:cNvPr id="60" name="Shape 60"/>
          <p:cNvSpPr txBox="1">
            <a:spLocks noGrp="1"/>
          </p:cNvSpPr>
          <p:nvPr>
            <p:ph type="ctrTitle"/>
          </p:nvPr>
        </p:nvSpPr>
        <p:spPr>
          <a:xfrm>
            <a:off x="4675649" y="930564"/>
            <a:ext cx="4011151" cy="412634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4400"/>
              <a:buFont typeface="Source Sans Pro"/>
              <a:buNone/>
              <a:defRPr sz="4400" b="0" i="0" u="none" strike="noStrike" cap="non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subTitle" idx="1"/>
          </p:nvPr>
        </p:nvSpPr>
        <p:spPr>
          <a:xfrm>
            <a:off x="940590" y="5355851"/>
            <a:ext cx="7772400" cy="11101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3600"/>
              <a:buFont typeface="Arial"/>
              <a:buNone/>
            </a:pPr>
            <a:endParaRPr dirty="0"/>
          </a:p>
        </p:txBody>
      </p:sp>
      <p:sp>
        <p:nvSpPr>
          <p:cNvPr id="80" name="Shape 80"/>
          <p:cNvSpPr txBox="1">
            <a:spLocks noGrp="1"/>
          </p:cNvSpPr>
          <p:nvPr>
            <p:ph type="ctrTitle"/>
          </p:nvPr>
        </p:nvSpPr>
        <p:spPr>
          <a:xfrm>
            <a:off x="285135" y="3050045"/>
            <a:ext cx="8544233"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800"/>
              <a:buFont typeface="Source Sans Pro"/>
              <a:buNone/>
            </a:pPr>
            <a:r>
              <a:rPr lang="en-IE" sz="4800" b="0" i="0" u="none" strike="noStrike" cap="none">
                <a:solidFill>
                  <a:schemeClr val="lt1"/>
                </a:solidFill>
                <a:latin typeface="Source Sans Pro"/>
                <a:ea typeface="Source Sans Pro"/>
                <a:cs typeface="Source Sans Pro"/>
                <a:sym typeface="Source Sans Pro"/>
              </a:rPr>
              <a:t/>
            </a:r>
            <a:br>
              <a:rPr lang="en-IE" sz="4800" b="0" i="0" u="none" strike="noStrike" cap="none">
                <a:solidFill>
                  <a:schemeClr val="lt1"/>
                </a:solidFill>
                <a:latin typeface="Source Sans Pro"/>
                <a:ea typeface="Source Sans Pro"/>
                <a:cs typeface="Source Sans Pro"/>
                <a:sym typeface="Source Sans Pro"/>
              </a:rPr>
            </a:br>
            <a:r>
              <a:rPr lang="en-IE" sz="4800" b="0" i="0" u="none" strike="noStrike" cap="none">
                <a:solidFill>
                  <a:schemeClr val="lt1"/>
                </a:solidFill>
                <a:latin typeface="Source Sans Pro"/>
                <a:ea typeface="Source Sans Pro"/>
                <a:cs typeface="Source Sans Pro"/>
                <a:sym typeface="Source Sans Pro"/>
              </a:rPr>
              <a:t>Academic Controversy</a:t>
            </a:r>
            <a:br>
              <a:rPr lang="en-IE" sz="4800" b="0" i="0" u="none" strike="noStrike" cap="none">
                <a:solidFill>
                  <a:schemeClr val="lt1"/>
                </a:solidFill>
                <a:latin typeface="Source Sans Pro"/>
                <a:ea typeface="Source Sans Pro"/>
                <a:cs typeface="Source Sans Pro"/>
                <a:sym typeface="Source Sans Pro"/>
              </a:rPr>
            </a:br>
            <a:r>
              <a:rPr lang="en-IE" sz="4800" b="0" i="0" u="none" strike="noStrike" cap="none">
                <a:solidFill>
                  <a:schemeClr val="dk2"/>
                </a:solidFill>
                <a:latin typeface="Source Sans Pro"/>
                <a:ea typeface="Source Sans Pro"/>
                <a:cs typeface="Source Sans Pro"/>
                <a:sym typeface="Source Sans Pro"/>
              </a:rPr>
              <a:t/>
            </a:r>
            <a:br>
              <a:rPr lang="en-IE" sz="4800" b="0" i="0" u="none" strike="noStrike" cap="none">
                <a:solidFill>
                  <a:schemeClr val="dk2"/>
                </a:solidFill>
                <a:latin typeface="Source Sans Pro"/>
                <a:ea typeface="Source Sans Pro"/>
                <a:cs typeface="Source Sans Pro"/>
                <a:sym typeface="Source Sans Pro"/>
              </a:rPr>
            </a:br>
            <a:endParaRPr sz="6000" b="0" i="0" u="none" strike="noStrike" cap="none">
              <a:solidFill>
                <a:schemeClr val="lt1"/>
              </a:solidFill>
              <a:latin typeface="Source Sans Pro"/>
              <a:ea typeface="Source Sans Pro"/>
              <a:cs typeface="Source Sans Pro"/>
              <a:sym typeface="Source Sans Pro"/>
            </a:endParaRPr>
          </a:p>
        </p:txBody>
      </p:sp>
      <p:pic>
        <p:nvPicPr>
          <p:cNvPr id="81" name="Shape 81"/>
          <p:cNvPicPr preferRelativeResize="0"/>
          <p:nvPr/>
        </p:nvPicPr>
        <p:blipFill rotWithShape="1">
          <a:blip r:embed="rId3">
            <a:alphaModFix/>
          </a:blip>
          <a:srcRect/>
          <a:stretch/>
        </p:blipFill>
        <p:spPr>
          <a:xfrm>
            <a:off x="3408218" y="3767222"/>
            <a:ext cx="2671330" cy="1621879"/>
          </a:xfrm>
          <a:prstGeom prst="rect">
            <a:avLst/>
          </a:prstGeom>
          <a:solidFill>
            <a:schemeClr val="lt1"/>
          </a:solidFill>
          <a:ln w="25400" cap="flat" cmpd="sng">
            <a:solidFill>
              <a:schemeClr val="accent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65BD"/>
              </a:buClr>
              <a:buSzPts val="4400"/>
              <a:buFont typeface="Source Sans Pro"/>
              <a:buNone/>
            </a:pPr>
            <a:r>
              <a:rPr lang="en-IE" sz="4400" b="0" i="0" u="none" strike="noStrike" cap="none" dirty="0">
                <a:solidFill>
                  <a:srgbClr val="0065BD"/>
                </a:solidFill>
                <a:latin typeface="Source Sans Pro"/>
                <a:ea typeface="Source Sans Pro"/>
                <a:cs typeface="Source Sans Pro"/>
                <a:sym typeface="Source Sans Pro"/>
              </a:rPr>
              <a:t>Recording Sheet</a:t>
            </a:r>
            <a:endParaRPr dirty="0"/>
          </a:p>
        </p:txBody>
      </p:sp>
      <p:sp>
        <p:nvSpPr>
          <p:cNvPr id="198" name="Shape 198"/>
          <p:cNvSpPr txBox="1">
            <a:spLocks noGrp="1"/>
          </p:cNvSpPr>
          <p:nvPr>
            <p:ph type="body" idx="1"/>
          </p:nvPr>
        </p:nvSpPr>
        <p:spPr>
          <a:xfrm>
            <a:off x="457200" y="1600201"/>
            <a:ext cx="3910263"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A template that allows for planning in the debate</a:t>
            </a:r>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Records key points of argument</a:t>
            </a:r>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Notes consensus’ made</a:t>
            </a:r>
            <a:endParaRPr sz="3200" b="0" i="0" u="none" strike="noStrike" cap="none">
              <a:solidFill>
                <a:schemeClr val="dk1"/>
              </a:solidFill>
              <a:latin typeface="Source Sans Pro"/>
              <a:ea typeface="Source Sans Pro"/>
              <a:cs typeface="Source Sans Pro"/>
              <a:sym typeface="Source Sans Pro"/>
            </a:endParaRPr>
          </a:p>
        </p:txBody>
      </p:sp>
      <p:pic>
        <p:nvPicPr>
          <p:cNvPr id="199" name="Shape 199"/>
          <p:cNvPicPr preferRelativeResize="0"/>
          <p:nvPr/>
        </p:nvPicPr>
        <p:blipFill rotWithShape="1">
          <a:blip r:embed="rId3">
            <a:alphaModFix/>
          </a:blip>
          <a:srcRect l="24685" t="10941" r="38020" b="17096"/>
          <a:stretch/>
        </p:blipFill>
        <p:spPr>
          <a:xfrm rot="1040971">
            <a:off x="4958972" y="1303219"/>
            <a:ext cx="3674026" cy="3987800"/>
          </a:xfrm>
          <a:prstGeom prst="rect">
            <a:avLst/>
          </a:prstGeom>
          <a:noFill/>
          <a:ln w="28575" cap="flat" cmpd="sng">
            <a:solidFill>
              <a:schemeClr val="accent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65BD"/>
              </a:buClr>
              <a:buSzPts val="4400"/>
              <a:buFont typeface="Source Sans Pro"/>
              <a:buNone/>
            </a:pPr>
            <a:r>
              <a:rPr lang="en-IE" sz="4400" b="0" i="0" u="none" strike="noStrike" cap="none">
                <a:solidFill>
                  <a:srgbClr val="0065BD"/>
                </a:solidFill>
                <a:latin typeface="Source Sans Pro"/>
                <a:ea typeface="Source Sans Pro"/>
                <a:cs typeface="Source Sans Pro"/>
                <a:sym typeface="Source Sans Pro"/>
              </a:rPr>
              <a:t>Team Assessment</a:t>
            </a:r>
            <a:endParaRPr/>
          </a:p>
        </p:txBody>
      </p:sp>
      <p:pic>
        <p:nvPicPr>
          <p:cNvPr id="205" name="Shape 205"/>
          <p:cNvPicPr preferRelativeResize="0">
            <a:picLocks noGrp="1"/>
          </p:cNvPicPr>
          <p:nvPr>
            <p:ph type="body" idx="1"/>
          </p:nvPr>
        </p:nvPicPr>
        <p:blipFill rotWithShape="1">
          <a:blip r:embed="rId3">
            <a:alphaModFix/>
          </a:blip>
          <a:srcRect l="25672" t="11585" r="38808" b="4560"/>
          <a:stretch/>
        </p:blipFill>
        <p:spPr>
          <a:xfrm rot="1180823">
            <a:off x="4627721" y="559466"/>
            <a:ext cx="3763131" cy="5125453"/>
          </a:xfrm>
          <a:prstGeom prst="rect">
            <a:avLst/>
          </a:prstGeom>
          <a:noFill/>
          <a:ln w="38100" cap="sq" cmpd="sng">
            <a:solidFill>
              <a:schemeClr val="accent2"/>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06" name="Shape 206"/>
          <p:cNvSpPr txBox="1"/>
          <p:nvPr/>
        </p:nvSpPr>
        <p:spPr>
          <a:xfrm>
            <a:off x="589546" y="1840830"/>
            <a:ext cx="3862137" cy="58477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a:solidFill>
                  <a:schemeClr val="dk1"/>
                </a:solidFill>
                <a:latin typeface="Source Sans Pro"/>
                <a:ea typeface="Source Sans Pro"/>
                <a:cs typeface="Source Sans Pro"/>
                <a:sym typeface="Source Sans Pro"/>
              </a:rPr>
              <a:t>Formative</a:t>
            </a:r>
            <a:r>
              <a:rPr lang="en-IE" sz="3200" b="0" i="0" u="none" strike="noStrike" cap="none">
                <a:solidFill>
                  <a:schemeClr val="lt1"/>
                </a:solidFill>
                <a:latin typeface="Source Sans Pro"/>
                <a:ea typeface="Source Sans Pro"/>
                <a:cs typeface="Source Sans Pro"/>
                <a:sym typeface="Source Sans Pro"/>
              </a:rPr>
              <a:t> </a:t>
            </a:r>
            <a:endParaRPr/>
          </a:p>
        </p:txBody>
      </p:sp>
      <p:sp>
        <p:nvSpPr>
          <p:cNvPr id="207" name="Shape 207"/>
          <p:cNvSpPr txBox="1"/>
          <p:nvPr/>
        </p:nvSpPr>
        <p:spPr>
          <a:xfrm>
            <a:off x="589546" y="2829806"/>
            <a:ext cx="4211053" cy="58477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a:solidFill>
                  <a:schemeClr val="dk1"/>
                </a:solidFill>
                <a:latin typeface="Source Sans Pro"/>
                <a:ea typeface="Source Sans Pro"/>
                <a:cs typeface="Source Sans Pro"/>
                <a:sym typeface="Source Sans Pro"/>
              </a:rPr>
              <a:t>Creates accountability</a:t>
            </a:r>
            <a:endParaRPr/>
          </a:p>
        </p:txBody>
      </p:sp>
      <p:sp>
        <p:nvSpPr>
          <p:cNvPr id="208" name="Shape 208"/>
          <p:cNvSpPr txBox="1"/>
          <p:nvPr/>
        </p:nvSpPr>
        <p:spPr>
          <a:xfrm>
            <a:off x="589546" y="3838074"/>
            <a:ext cx="3561349" cy="58477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a:solidFill>
                  <a:schemeClr val="dk1"/>
                </a:solidFill>
                <a:latin typeface="Source Sans Pro"/>
                <a:ea typeface="Source Sans Pro"/>
                <a:cs typeface="Source Sans Pro"/>
                <a:sym typeface="Source Sans Pro"/>
              </a:rPr>
              <a:t>Peer learning</a:t>
            </a:r>
            <a:endParaRPr/>
          </a:p>
        </p:txBody>
      </p:sp>
      <p:sp>
        <p:nvSpPr>
          <p:cNvPr id="209" name="Shape 209"/>
          <p:cNvSpPr txBox="1"/>
          <p:nvPr/>
        </p:nvSpPr>
        <p:spPr>
          <a:xfrm>
            <a:off x="577517" y="4846342"/>
            <a:ext cx="3080084" cy="58477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a:solidFill>
                  <a:schemeClr val="dk1"/>
                </a:solidFill>
                <a:latin typeface="Source Sans Pro"/>
                <a:ea typeface="Source Sans Pro"/>
                <a:cs typeface="Source Sans Pro"/>
                <a:sym typeface="Source Sans Pro"/>
              </a:rPr>
              <a:t>Feedback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10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xEl>
                                              <p:pRg st="0" end="0"/>
                                            </p:txEl>
                                          </p:spTgt>
                                        </p:tgtEl>
                                        <p:attrNameLst>
                                          <p:attrName>style.visibility</p:attrName>
                                        </p:attrNameLst>
                                      </p:cBhvr>
                                      <p:to>
                                        <p:strVal val="visible"/>
                                      </p:to>
                                    </p:set>
                                    <p:animEffect transition="in" filter="fade">
                                      <p:cBhvr>
                                        <p:cTn id="12" dur="1000"/>
                                        <p:tgtEl>
                                          <p:spTgt spid="2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xEl>
                                              <p:pRg st="0" end="0"/>
                                            </p:txEl>
                                          </p:spTgt>
                                        </p:tgtEl>
                                        <p:attrNameLst>
                                          <p:attrName>style.visibility</p:attrName>
                                        </p:attrNameLst>
                                      </p:cBhvr>
                                      <p:to>
                                        <p:strVal val="visible"/>
                                      </p:to>
                                    </p:set>
                                    <p:animEffect transition="in" filter="fade">
                                      <p:cBhvr>
                                        <p:cTn id="17" dur="1000"/>
                                        <p:tgtEl>
                                          <p:spTgt spid="20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xEl>
                                              <p:pRg st="0" end="0"/>
                                            </p:txEl>
                                          </p:spTgt>
                                        </p:tgtEl>
                                        <p:attrNameLst>
                                          <p:attrName>style.visibility</p:attrName>
                                        </p:attrNameLst>
                                      </p:cBhvr>
                                      <p:to>
                                        <p:strVal val="visible"/>
                                      </p:to>
                                    </p:set>
                                    <p:animEffect transition="in" filter="fade">
                                      <p:cBhvr>
                                        <p:cTn id="22" dur="1000"/>
                                        <p:tgtEl>
                                          <p:spTgt spid="2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24852" y="142290"/>
            <a:ext cx="8742029" cy="1143000"/>
          </a:xfrm>
          <a:prstGeom prst="rect">
            <a:avLst/>
          </a:prstGeom>
          <a:noFill/>
          <a:ln w="9525" cap="flat" cmpd="sng">
            <a:no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Source Sans Pro"/>
              <a:buNone/>
            </a:pPr>
            <a:r>
              <a:rPr lang="en-IE" sz="3200" b="0" i="0" u="none" strike="noStrike" cap="none" dirty="0" smtClean="0">
                <a:solidFill>
                  <a:srgbClr val="0070C0"/>
                </a:solidFill>
                <a:sym typeface="Source Sans Pro"/>
              </a:rPr>
              <a:t>Johnsons</a:t>
            </a:r>
            <a:r>
              <a:rPr lang="en-IE" sz="3200" b="0" i="0" u="none" strike="noStrike" cap="none" dirty="0">
                <a:solidFill>
                  <a:srgbClr val="0070C0"/>
                </a:solidFill>
                <a:sym typeface="Source Sans Pro"/>
              </a:rPr>
              <a:t>’ 5 Elements of Effective Group Work</a:t>
            </a:r>
            <a:endParaRPr sz="3200" dirty="0">
              <a:solidFill>
                <a:srgbClr val="0070C0"/>
              </a:solidFill>
            </a:endParaRPr>
          </a:p>
        </p:txBody>
      </p:sp>
      <p:sp>
        <p:nvSpPr>
          <p:cNvPr id="216" name="Shape 216"/>
          <p:cNvSpPr txBox="1">
            <a:spLocks noGrp="1"/>
          </p:cNvSpPr>
          <p:nvPr>
            <p:ph type="body" idx="1"/>
          </p:nvPr>
        </p:nvSpPr>
        <p:spPr>
          <a:xfrm>
            <a:off x="457199" y="1600201"/>
            <a:ext cx="8246125" cy="3987800"/>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marL="514350" marR="0" lvl="0" indent="-514350" algn="l" rtl="0">
              <a:spcBef>
                <a:spcPts val="0"/>
              </a:spcBef>
              <a:spcAft>
                <a:spcPts val="0"/>
              </a:spcAft>
              <a:buClr>
                <a:schemeClr val="dk1"/>
              </a:buClr>
              <a:buSzPts val="3200"/>
              <a:buFont typeface="Calibri"/>
              <a:buAutoNum type="arabicPeriod"/>
            </a:pPr>
            <a:r>
              <a:rPr lang="en-IE" sz="2800" b="0" i="0" u="none" strike="noStrike" cap="none" dirty="0">
                <a:solidFill>
                  <a:schemeClr val="dk1"/>
                </a:solidFill>
                <a:sym typeface="Source Sans Pro"/>
              </a:rPr>
              <a:t>Face to Face </a:t>
            </a:r>
            <a:r>
              <a:rPr lang="en-IE" sz="2800" b="0" i="0" u="none" strike="noStrike" cap="none" dirty="0" smtClean="0">
                <a:solidFill>
                  <a:schemeClr val="dk1"/>
                </a:solidFill>
                <a:sym typeface="Source Sans Pro"/>
              </a:rPr>
              <a:t>Interaction</a:t>
            </a:r>
          </a:p>
          <a:p>
            <a:pPr marL="514350" marR="0" lvl="0" indent="-514350" algn="l" rtl="0">
              <a:spcBef>
                <a:spcPts val="0"/>
              </a:spcBef>
              <a:spcAft>
                <a:spcPts val="0"/>
              </a:spcAft>
              <a:buClr>
                <a:schemeClr val="dk1"/>
              </a:buClr>
              <a:buSzPts val="3200"/>
              <a:buFont typeface="Calibri"/>
              <a:buAutoNum type="arabicPeriod"/>
            </a:pPr>
            <a:endParaRPr sz="1400" dirty="0"/>
          </a:p>
          <a:p>
            <a:pPr marL="514350" marR="0" lvl="0" indent="-514350" algn="l" rtl="0">
              <a:spcBef>
                <a:spcPts val="640"/>
              </a:spcBef>
              <a:spcAft>
                <a:spcPts val="0"/>
              </a:spcAft>
              <a:buClr>
                <a:schemeClr val="dk1"/>
              </a:buClr>
              <a:buSzPts val="3200"/>
              <a:buFont typeface="Calibri"/>
              <a:buAutoNum type="arabicPeriod"/>
            </a:pPr>
            <a:r>
              <a:rPr lang="en-IE" sz="2800" b="0" i="0" u="none" strike="noStrike" cap="none" dirty="0">
                <a:solidFill>
                  <a:schemeClr val="dk1"/>
                </a:solidFill>
                <a:sym typeface="Source Sans Pro"/>
              </a:rPr>
              <a:t>Individual </a:t>
            </a:r>
            <a:r>
              <a:rPr lang="en-IE" sz="2800" b="0" i="0" u="none" strike="noStrike" cap="none" dirty="0" smtClean="0">
                <a:solidFill>
                  <a:schemeClr val="dk1"/>
                </a:solidFill>
                <a:sym typeface="Source Sans Pro"/>
              </a:rPr>
              <a:t>Accountability</a:t>
            </a:r>
          </a:p>
          <a:p>
            <a:pPr marL="514350" marR="0" lvl="0" indent="-514350" algn="l" rtl="0">
              <a:spcBef>
                <a:spcPts val="640"/>
              </a:spcBef>
              <a:spcAft>
                <a:spcPts val="0"/>
              </a:spcAft>
              <a:buClr>
                <a:schemeClr val="dk1"/>
              </a:buClr>
              <a:buSzPts val="3200"/>
              <a:buFont typeface="Calibri"/>
              <a:buAutoNum type="arabicPeriod"/>
            </a:pPr>
            <a:endParaRPr sz="1400" dirty="0"/>
          </a:p>
          <a:p>
            <a:pPr marL="514350" marR="0" lvl="0" indent="-514350" algn="l" rtl="0">
              <a:spcBef>
                <a:spcPts val="640"/>
              </a:spcBef>
              <a:spcAft>
                <a:spcPts val="0"/>
              </a:spcAft>
              <a:buClr>
                <a:schemeClr val="dk1"/>
              </a:buClr>
              <a:buSzPts val="3200"/>
              <a:buFont typeface="Calibri"/>
              <a:buAutoNum type="arabicPeriod"/>
            </a:pPr>
            <a:r>
              <a:rPr lang="en-IE" sz="2800" b="0" i="0" u="none" strike="noStrike" cap="none" dirty="0">
                <a:solidFill>
                  <a:schemeClr val="dk1"/>
                </a:solidFill>
                <a:sym typeface="Source Sans Pro"/>
              </a:rPr>
              <a:t>Collaborative </a:t>
            </a:r>
            <a:r>
              <a:rPr lang="en-IE" sz="2800" b="0" i="0" u="none" strike="noStrike" cap="none" dirty="0" smtClean="0">
                <a:solidFill>
                  <a:schemeClr val="dk1"/>
                </a:solidFill>
                <a:sym typeface="Source Sans Pro"/>
              </a:rPr>
              <a:t>Skills</a:t>
            </a:r>
          </a:p>
          <a:p>
            <a:pPr marL="514350" marR="0" lvl="0" indent="-514350" algn="l" rtl="0">
              <a:spcBef>
                <a:spcPts val="640"/>
              </a:spcBef>
              <a:spcAft>
                <a:spcPts val="0"/>
              </a:spcAft>
              <a:buClr>
                <a:schemeClr val="dk1"/>
              </a:buClr>
              <a:buSzPts val="3200"/>
              <a:buFont typeface="Calibri"/>
              <a:buAutoNum type="arabicPeriod"/>
            </a:pPr>
            <a:endParaRPr sz="1400" dirty="0"/>
          </a:p>
          <a:p>
            <a:pPr marL="514350" marR="0" lvl="0" indent="-514350" algn="l" rtl="0">
              <a:spcBef>
                <a:spcPts val="640"/>
              </a:spcBef>
              <a:spcAft>
                <a:spcPts val="0"/>
              </a:spcAft>
              <a:buClr>
                <a:schemeClr val="dk1"/>
              </a:buClr>
              <a:buSzPts val="3200"/>
              <a:buFont typeface="Calibri"/>
              <a:buAutoNum type="arabicPeriod"/>
            </a:pPr>
            <a:r>
              <a:rPr lang="en-IE" sz="2800" b="0" i="0" u="none" strike="noStrike" cap="none" dirty="0" smtClean="0">
                <a:solidFill>
                  <a:schemeClr val="dk1"/>
                </a:solidFill>
                <a:sym typeface="Source Sans Pro"/>
              </a:rPr>
              <a:t>Processing</a:t>
            </a:r>
          </a:p>
          <a:p>
            <a:pPr marL="514350" marR="0" lvl="0" indent="-514350" algn="l" rtl="0">
              <a:spcBef>
                <a:spcPts val="640"/>
              </a:spcBef>
              <a:spcAft>
                <a:spcPts val="0"/>
              </a:spcAft>
              <a:buClr>
                <a:schemeClr val="dk1"/>
              </a:buClr>
              <a:buSzPts val="3200"/>
              <a:buFont typeface="Calibri"/>
              <a:buAutoNum type="arabicPeriod"/>
            </a:pPr>
            <a:endParaRPr sz="1400" dirty="0"/>
          </a:p>
          <a:p>
            <a:pPr marL="514350" marR="0" lvl="0" indent="-514350" algn="l" rtl="0">
              <a:spcBef>
                <a:spcPts val="640"/>
              </a:spcBef>
              <a:spcAft>
                <a:spcPts val="0"/>
              </a:spcAft>
              <a:buClr>
                <a:schemeClr val="dk1"/>
              </a:buClr>
              <a:buSzPts val="3200"/>
              <a:buFont typeface="Calibri"/>
              <a:buAutoNum type="arabicPeriod"/>
            </a:pPr>
            <a:r>
              <a:rPr lang="en-IE" sz="2800" b="0" i="0" u="none" strike="noStrike" cap="none" dirty="0">
                <a:solidFill>
                  <a:schemeClr val="dk1"/>
                </a:solidFill>
                <a:sym typeface="Source Sans Pro"/>
              </a:rPr>
              <a:t>Positive Interdependence</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 calcmode="lin" valueType="num">
                                      <p:cBhvr additive="base">
                                        <p:cTn id="7" dur="500"/>
                                        <p:tgtEl>
                                          <p:spTgt spid="2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6">
                                            <p:txEl>
                                              <p:pRg st="2" end="2"/>
                                            </p:txEl>
                                          </p:spTgt>
                                        </p:tgtEl>
                                        <p:attrNameLst>
                                          <p:attrName>style.visibility</p:attrName>
                                        </p:attrNameLst>
                                      </p:cBhvr>
                                      <p:to>
                                        <p:strVal val="visible"/>
                                      </p:to>
                                    </p:set>
                                    <p:anim calcmode="lin" valueType="num">
                                      <p:cBhvr additive="base">
                                        <p:cTn id="12" dur="500"/>
                                        <p:tgtEl>
                                          <p:spTgt spid="2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6">
                                            <p:txEl>
                                              <p:pRg st="4" end="4"/>
                                            </p:txEl>
                                          </p:spTgt>
                                        </p:tgtEl>
                                        <p:attrNameLst>
                                          <p:attrName>style.visibility</p:attrName>
                                        </p:attrNameLst>
                                      </p:cBhvr>
                                      <p:to>
                                        <p:strVal val="visible"/>
                                      </p:to>
                                    </p:set>
                                    <p:anim calcmode="lin" valueType="num">
                                      <p:cBhvr additive="base">
                                        <p:cTn id="17" dur="500"/>
                                        <p:tgtEl>
                                          <p:spTgt spid="2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6">
                                            <p:txEl>
                                              <p:pRg st="6" end="6"/>
                                            </p:txEl>
                                          </p:spTgt>
                                        </p:tgtEl>
                                        <p:attrNameLst>
                                          <p:attrName>style.visibility</p:attrName>
                                        </p:attrNameLst>
                                      </p:cBhvr>
                                      <p:to>
                                        <p:strVal val="visible"/>
                                      </p:to>
                                    </p:set>
                                    <p:anim calcmode="lin" valueType="num">
                                      <p:cBhvr additive="base">
                                        <p:cTn id="22" dur="500"/>
                                        <p:tgtEl>
                                          <p:spTgt spid="2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6">
                                            <p:txEl>
                                              <p:pRg st="8" end="8"/>
                                            </p:txEl>
                                          </p:spTgt>
                                        </p:tgtEl>
                                        <p:attrNameLst>
                                          <p:attrName>style.visibility</p:attrName>
                                        </p:attrNameLst>
                                      </p:cBhvr>
                                      <p:to>
                                        <p:strVal val="visible"/>
                                      </p:to>
                                    </p:set>
                                    <p:anim calcmode="lin" valueType="num">
                                      <p:cBhvr additive="base">
                                        <p:cTn id="27" dur="500"/>
                                        <p:tgtEl>
                                          <p:spTgt spid="21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65BD"/>
              </a:buClr>
              <a:buSzPts val="4400"/>
              <a:buFont typeface="Source Sans Pro"/>
              <a:buNone/>
            </a:pPr>
            <a:r>
              <a:rPr lang="en-IE" sz="4400" b="0" i="0" u="none" strike="noStrike" cap="none">
                <a:solidFill>
                  <a:srgbClr val="0065BD"/>
                </a:solidFill>
                <a:latin typeface="Source Sans Pro"/>
                <a:ea typeface="Source Sans Pro"/>
                <a:cs typeface="Source Sans Pro"/>
                <a:sym typeface="Source Sans Pro"/>
              </a:rPr>
              <a:t>Classroom Considerations</a:t>
            </a:r>
            <a:endParaRPr/>
          </a:p>
        </p:txBody>
      </p:sp>
      <p:sp>
        <p:nvSpPr>
          <p:cNvPr id="222" name="Shape 222"/>
          <p:cNvSpPr txBox="1">
            <a:spLocks noGrp="1"/>
          </p:cNvSpPr>
          <p:nvPr>
            <p:ph type="body" idx="1"/>
          </p:nvPr>
        </p:nvSpPr>
        <p:spPr>
          <a:xfrm>
            <a:off x="457200" y="1600201"/>
            <a:ext cx="8229600" cy="3987800"/>
          </a:xfrm>
          <a:prstGeom prst="rect">
            <a:avLst/>
          </a:prstGeom>
          <a:noFill/>
          <a:ln w="25400" cap="flat" cmpd="sng">
            <a:no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An area suitable for group work </a:t>
            </a:r>
            <a:endParaRPr/>
          </a:p>
          <a:p>
            <a:pPr marL="742950" marR="0" lvl="1" indent="-285750" algn="l" rtl="0">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IL classroom layout </a:t>
            </a:r>
            <a:endParaRPr/>
          </a:p>
          <a:p>
            <a:pPr marL="742950" marR="0" lvl="1" indent="-107950" algn="l" rtl="0">
              <a:spcBef>
                <a:spcPts val="560"/>
              </a:spcBef>
              <a:spcAft>
                <a:spcPts val="0"/>
              </a:spcAft>
              <a:buClr>
                <a:srgbClr val="4D4F53"/>
              </a:buClr>
              <a:buSzPts val="2800"/>
              <a:buFont typeface="Arial"/>
              <a:buNone/>
            </a:pPr>
            <a:endParaRPr sz="2800" b="0"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Heterogeneous group</a:t>
            </a:r>
            <a:endParaRPr/>
          </a:p>
          <a:p>
            <a:pPr marL="742950" marR="0" lvl="1" indent="-285750" algn="l" rtl="0">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Mixed ability</a:t>
            </a:r>
            <a:endParaRPr/>
          </a:p>
        </p:txBody>
      </p:sp>
      <p:pic>
        <p:nvPicPr>
          <p:cNvPr id="223" name="Shape 223"/>
          <p:cNvPicPr preferRelativeResize="0"/>
          <p:nvPr/>
        </p:nvPicPr>
        <p:blipFill rotWithShape="1">
          <a:blip r:embed="rId3">
            <a:alphaModFix/>
          </a:blip>
          <a:srcRect l="20822" t="27680" r="25138" b="16315"/>
          <a:stretch/>
        </p:blipFill>
        <p:spPr>
          <a:xfrm>
            <a:off x="4709786" y="2333410"/>
            <a:ext cx="4169809" cy="26682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3600"/>
              <a:buFont typeface="Source Sans Pro"/>
              <a:buNone/>
            </a:pPr>
            <a:r>
              <a:rPr lang="en-IE" sz="3600" b="0" i="0" u="none" strike="noStrike" cap="none" dirty="0">
                <a:solidFill>
                  <a:srgbClr val="0065BD"/>
                </a:solidFill>
                <a:latin typeface="Source Sans Pro"/>
                <a:ea typeface="Source Sans Pro"/>
                <a:cs typeface="Source Sans Pro"/>
                <a:sym typeface="Source Sans Pro"/>
              </a:rPr>
              <a:t>Academic Controversy</a:t>
            </a:r>
            <a:endParaRPr dirty="0"/>
          </a:p>
        </p:txBody>
      </p:sp>
      <p:sp>
        <p:nvSpPr>
          <p:cNvPr id="230" name="Shape 230"/>
          <p:cNvSpPr txBox="1">
            <a:spLocks noGrp="1"/>
          </p:cNvSpPr>
          <p:nvPr>
            <p:ph type="ftr" idx="4294967295"/>
          </p:nvPr>
        </p:nvSpPr>
        <p:spPr>
          <a:xfrm>
            <a:off x="3244259" y="6492875"/>
            <a:ext cx="2350681"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200" b="0" i="0" u="none" strike="noStrike" cap="none">
                <a:solidFill>
                  <a:srgbClr val="0000FF"/>
                </a:solidFill>
                <a:latin typeface="Calibri"/>
                <a:ea typeface="Calibri"/>
                <a:cs typeface="Calibri"/>
                <a:sym typeface="Calibri"/>
              </a:rPr>
              <a:t>Instructional Leadership Resource</a:t>
            </a:r>
            <a:endParaRPr/>
          </a:p>
        </p:txBody>
      </p:sp>
      <p:pic>
        <p:nvPicPr>
          <p:cNvPr id="231" name="Shape 231"/>
          <p:cNvPicPr preferRelativeResize="0"/>
          <p:nvPr/>
        </p:nvPicPr>
        <p:blipFill rotWithShape="1">
          <a:blip r:embed="rId3">
            <a:alphaModFix/>
          </a:blip>
          <a:srcRect/>
          <a:stretch/>
        </p:blipFill>
        <p:spPr>
          <a:xfrm>
            <a:off x="237618" y="1720455"/>
            <a:ext cx="8282927" cy="30843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67294" y="102348"/>
            <a:ext cx="5672138"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Source Sans Pro"/>
              <a:buNone/>
            </a:pPr>
            <a:r>
              <a:rPr lang="en-IE" sz="3600" b="0" i="0" u="none" strike="noStrike" cap="none">
                <a:solidFill>
                  <a:schemeClr val="dk1"/>
                </a:solidFill>
                <a:latin typeface="Source Sans Pro"/>
                <a:ea typeface="Source Sans Pro"/>
                <a:cs typeface="Source Sans Pro"/>
                <a:sym typeface="Source Sans Pro"/>
              </a:rPr>
              <a:t>Academic Controversy</a:t>
            </a:r>
            <a:endParaRPr/>
          </a:p>
        </p:txBody>
      </p:sp>
      <p:sp>
        <p:nvSpPr>
          <p:cNvPr id="238" name="Shape 238"/>
          <p:cNvSpPr txBox="1">
            <a:spLocks noGrp="1"/>
          </p:cNvSpPr>
          <p:nvPr>
            <p:ph type="ftr" idx="4294967295"/>
          </p:nvPr>
        </p:nvSpPr>
        <p:spPr>
          <a:xfrm>
            <a:off x="3244259" y="6492875"/>
            <a:ext cx="2350681"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200" b="0" i="0" u="none" strike="noStrike" cap="none">
                <a:solidFill>
                  <a:srgbClr val="0000FF"/>
                </a:solidFill>
                <a:latin typeface="Calibri"/>
                <a:ea typeface="Calibri"/>
                <a:cs typeface="Calibri"/>
                <a:sym typeface="Calibri"/>
              </a:rPr>
              <a:t>Instructional Leadership Resource</a:t>
            </a:r>
            <a:endParaRPr/>
          </a:p>
        </p:txBody>
      </p:sp>
      <p:pic>
        <p:nvPicPr>
          <p:cNvPr id="239" name="Shape 239" descr="http://www.teachingmadeeasyprint.com.au/assets/modules/productManager/151/Wait.jpg"/>
          <p:cNvPicPr preferRelativeResize="0"/>
          <p:nvPr/>
        </p:nvPicPr>
        <p:blipFill rotWithShape="1">
          <a:blip r:embed="rId3">
            <a:alphaModFix/>
          </a:blip>
          <a:srcRect/>
          <a:stretch/>
        </p:blipFill>
        <p:spPr>
          <a:xfrm>
            <a:off x="7388851" y="3554056"/>
            <a:ext cx="1291719" cy="2188093"/>
          </a:xfrm>
          <a:prstGeom prst="rect">
            <a:avLst/>
          </a:prstGeom>
          <a:solidFill>
            <a:schemeClr val="accent2"/>
          </a:solidFill>
          <a:ln w="25400" cap="flat" cmpd="sng">
            <a:solidFill>
              <a:srgbClr val="0076A7"/>
            </a:solidFill>
            <a:prstDash val="solid"/>
            <a:round/>
            <a:headEnd type="none" w="sm" len="sm"/>
            <a:tailEnd type="none" w="sm" len="sm"/>
          </a:ln>
        </p:spPr>
      </p:pic>
      <p:pic>
        <p:nvPicPr>
          <p:cNvPr id="240" name="Shape 240" descr="https://s-media-cache-ak0.pinimg.com/236x/35/7a/52/357a5261848d48cf5a956832df3c5066.jpg"/>
          <p:cNvPicPr preferRelativeResize="0"/>
          <p:nvPr/>
        </p:nvPicPr>
        <p:blipFill rotWithShape="1">
          <a:blip r:embed="rId4">
            <a:alphaModFix/>
          </a:blip>
          <a:srcRect/>
          <a:stretch/>
        </p:blipFill>
        <p:spPr>
          <a:xfrm>
            <a:off x="136461" y="2323542"/>
            <a:ext cx="1989051" cy="2461029"/>
          </a:xfrm>
          <a:prstGeom prst="rect">
            <a:avLst/>
          </a:prstGeom>
          <a:solidFill>
            <a:schemeClr val="accent2"/>
          </a:solidFill>
          <a:ln w="25400" cap="flat" cmpd="sng">
            <a:solidFill>
              <a:srgbClr val="0076A7"/>
            </a:solidFill>
            <a:prstDash val="solid"/>
            <a:round/>
            <a:headEnd type="none" w="sm" len="sm"/>
            <a:tailEnd type="none" w="sm" len="sm"/>
          </a:ln>
        </p:spPr>
      </p:pic>
      <p:grpSp>
        <p:nvGrpSpPr>
          <p:cNvPr id="241" name="Shape 241"/>
          <p:cNvGrpSpPr/>
          <p:nvPr/>
        </p:nvGrpSpPr>
        <p:grpSpPr>
          <a:xfrm>
            <a:off x="6385768" y="0"/>
            <a:ext cx="2758232" cy="3307570"/>
            <a:chOff x="1718117" y="1245049"/>
            <a:chExt cx="6099601" cy="9585607"/>
          </a:xfrm>
        </p:grpSpPr>
        <p:pic>
          <p:nvPicPr>
            <p:cNvPr id="242" name="Shape 242"/>
            <p:cNvPicPr preferRelativeResize="0"/>
            <p:nvPr/>
          </p:nvPicPr>
          <p:blipFill rotWithShape="1">
            <a:blip r:embed="rId5">
              <a:alphaModFix/>
            </a:blip>
            <a:srcRect/>
            <a:stretch/>
          </p:blipFill>
          <p:spPr>
            <a:xfrm>
              <a:off x="1718117" y="2635514"/>
              <a:ext cx="5929061" cy="819514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43" name="Shape 243"/>
            <p:cNvSpPr txBox="1"/>
            <p:nvPr/>
          </p:nvSpPr>
          <p:spPr>
            <a:xfrm>
              <a:off x="1888657" y="1245049"/>
              <a:ext cx="5929061" cy="312186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dirty="0">
                  <a:solidFill>
                    <a:schemeClr val="dk1"/>
                  </a:solidFill>
                  <a:latin typeface="Source Sans Pro"/>
                  <a:ea typeface="Source Sans Pro"/>
                  <a:cs typeface="Source Sans Pro"/>
                  <a:sym typeface="Source Sans Pro"/>
                </a:rPr>
                <a:t>Disagree</a:t>
              </a:r>
              <a:endParaRPr dirty="0"/>
            </a:p>
            <a:p>
              <a:pPr marL="0" marR="0" lvl="0" indent="0" algn="ctr" rtl="0">
                <a:spcBef>
                  <a:spcPts val="0"/>
                </a:spcBef>
                <a:spcAft>
                  <a:spcPts val="0"/>
                </a:spcAft>
                <a:buNone/>
              </a:pPr>
              <a:r>
                <a:rPr lang="en-IE" sz="3200" b="0" i="0" u="none" strike="noStrike" cap="none" dirty="0">
                  <a:solidFill>
                    <a:schemeClr val="dk1"/>
                  </a:solidFill>
                  <a:latin typeface="Source Sans Pro"/>
                  <a:ea typeface="Source Sans Pro"/>
                  <a:cs typeface="Source Sans Pro"/>
                  <a:sym typeface="Source Sans Pro"/>
                </a:rPr>
                <a:t>agreeably</a:t>
              </a:r>
              <a:endParaRPr dirty="0"/>
            </a:p>
          </p:txBody>
        </p:sp>
      </p:grpSp>
      <p:pic>
        <p:nvPicPr>
          <p:cNvPr id="244" name="Shape 244" descr="http://sites.duke.edu/eelandscape/files/2015/03/Blooms-taxonomy.png"/>
          <p:cNvPicPr preferRelativeResize="0"/>
          <p:nvPr/>
        </p:nvPicPr>
        <p:blipFill rotWithShape="1">
          <a:blip r:embed="rId6">
            <a:alphaModFix/>
          </a:blip>
          <a:srcRect/>
          <a:stretch/>
        </p:blipFill>
        <p:spPr>
          <a:xfrm>
            <a:off x="2197655" y="2061809"/>
            <a:ext cx="4443887" cy="3325967"/>
          </a:xfrm>
          <a:prstGeom prst="rect">
            <a:avLst/>
          </a:prstGeom>
          <a:solidFill>
            <a:schemeClr val="accent2"/>
          </a:solidFill>
          <a:ln w="25400" cap="flat" cmpd="sng">
            <a:solidFill>
              <a:srgbClr val="0076A7"/>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 calcmode="lin" valueType="num">
                                      <p:cBhvr additive="base">
                                        <p:cTn id="17" dur="500"/>
                                        <p:tgtEl>
                                          <p:spTgt spid="24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4"/>
                                        </p:tgtEl>
                                        <p:attrNameLst>
                                          <p:attrName>style.visibility</p:attrName>
                                        </p:attrNameLst>
                                      </p:cBhvr>
                                      <p:to>
                                        <p:strVal val="visible"/>
                                      </p:to>
                                    </p:set>
                                    <p:animEffect transition="in" filter="fade">
                                      <p:cBhvr>
                                        <p:cTn id="22"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0" y="1241946"/>
            <a:ext cx="9144000" cy="584775"/>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b="0" i="0" u="none" strike="noStrike" cap="none">
              <a:solidFill>
                <a:schemeClr val="lt1"/>
              </a:solidFill>
              <a:latin typeface="Source Sans Pro"/>
              <a:ea typeface="Source Sans Pro"/>
              <a:cs typeface="Source Sans Pro"/>
              <a:sym typeface="Source Sans Pro"/>
            </a:endParaRPr>
          </a:p>
        </p:txBody>
      </p:sp>
      <p:sp>
        <p:nvSpPr>
          <p:cNvPr id="251" name="Shape 251"/>
          <p:cNvSpPr/>
          <p:nvPr/>
        </p:nvSpPr>
        <p:spPr>
          <a:xfrm>
            <a:off x="960274" y="1421107"/>
            <a:ext cx="2953694" cy="2307718"/>
          </a:xfrm>
          <a:custGeom>
            <a:avLst/>
            <a:gdLst/>
            <a:ahLst/>
            <a:cxnLst/>
            <a:rect l="0" t="0" r="0" b="0"/>
            <a:pathLst>
              <a:path w="2953694" h="2307718" extrusionOk="0">
                <a:moveTo>
                  <a:pt x="0" y="1153859"/>
                </a:moveTo>
                <a:cubicBezTo>
                  <a:pt x="0" y="516600"/>
                  <a:pt x="661207" y="0"/>
                  <a:pt x="1476847" y="0"/>
                </a:cubicBezTo>
                <a:cubicBezTo>
                  <a:pt x="2292487" y="0"/>
                  <a:pt x="2953694" y="516600"/>
                  <a:pt x="2953694" y="1153859"/>
                </a:cubicBezTo>
                <a:cubicBezTo>
                  <a:pt x="2953694" y="1791118"/>
                  <a:pt x="2292487" y="2307718"/>
                  <a:pt x="1476847" y="2307718"/>
                </a:cubicBezTo>
                <a:cubicBezTo>
                  <a:pt x="661207" y="2307718"/>
                  <a:pt x="0" y="1791118"/>
                  <a:pt x="0" y="1153859"/>
                </a:cubicBezTo>
                <a:close/>
              </a:path>
            </a:pathLst>
          </a:custGeom>
          <a:solidFill>
            <a:srgbClr val="7B8F8C"/>
          </a:solidFill>
          <a:ln>
            <a:noFill/>
          </a:ln>
          <a:effectLst>
            <a:outerShdw blurRad="40000" dist="23000" dir="5400000" rotWithShape="0">
              <a:srgbClr val="000000">
                <a:alpha val="34901"/>
              </a:srgbClr>
            </a:outerShdw>
          </a:effectLst>
        </p:spPr>
        <p:txBody>
          <a:bodyPr spcFirstLastPara="1" wrap="square" lIns="478275" tIns="383675" rIns="478275" bIns="383675" anchor="ctr" anchorCtr="0">
            <a:noAutofit/>
          </a:bodyPr>
          <a:lstStyle/>
          <a:p>
            <a:pPr marL="0" marR="0" lvl="0" indent="0" algn="ctr" rtl="0">
              <a:lnSpc>
                <a:spcPct val="90000"/>
              </a:lnSpc>
              <a:spcBef>
                <a:spcPts val="0"/>
              </a:spcBef>
              <a:spcAft>
                <a:spcPts val="0"/>
              </a:spcAft>
              <a:buNone/>
            </a:pPr>
            <a:r>
              <a:rPr lang="en-IE" sz="3600" b="1" i="0" u="none" strike="noStrike" cap="none" dirty="0" smtClean="0">
                <a:solidFill>
                  <a:schemeClr val="lt1"/>
                </a:solidFill>
                <a:latin typeface="Calibri"/>
                <a:ea typeface="Calibri"/>
                <a:cs typeface="Calibri"/>
                <a:sym typeface="Calibri"/>
              </a:rPr>
              <a:t>       </a:t>
            </a:r>
          </a:p>
          <a:p>
            <a:pPr marL="0" marR="0" lvl="0" indent="0" algn="ctr" rtl="0">
              <a:lnSpc>
                <a:spcPct val="90000"/>
              </a:lnSpc>
              <a:spcBef>
                <a:spcPts val="0"/>
              </a:spcBef>
              <a:spcAft>
                <a:spcPts val="0"/>
              </a:spcAft>
              <a:buNone/>
            </a:pPr>
            <a:endParaRPr lang="en-IE" sz="3600" b="1"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endParaRPr lang="en-IE" sz="3600" b="1" i="0" u="none" strike="noStrike" cap="none" dirty="0" smtClean="0">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endParaRPr lang="en-IE" sz="3600" b="1"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r>
              <a:rPr lang="en-IE" sz="3600" b="1" i="0" u="none" strike="noStrike" cap="none" dirty="0" smtClean="0">
                <a:solidFill>
                  <a:schemeClr val="lt1"/>
                </a:solidFill>
                <a:latin typeface="Calibri"/>
                <a:ea typeface="Calibri"/>
                <a:cs typeface="Calibri"/>
                <a:sym typeface="Calibri"/>
              </a:rPr>
              <a:t>                               </a:t>
            </a:r>
          </a:p>
          <a:p>
            <a:pPr marL="0" marR="0" lvl="0" indent="0" algn="ctr" rtl="0">
              <a:lnSpc>
                <a:spcPct val="90000"/>
              </a:lnSpc>
              <a:spcBef>
                <a:spcPts val="0"/>
              </a:spcBef>
              <a:spcAft>
                <a:spcPts val="0"/>
              </a:spcAft>
              <a:buNone/>
            </a:pPr>
            <a:r>
              <a:rPr lang="en-IE" sz="3600" b="1" dirty="0">
                <a:solidFill>
                  <a:schemeClr val="lt1"/>
                </a:solidFill>
                <a:latin typeface="Calibri"/>
                <a:ea typeface="Calibri"/>
                <a:cs typeface="Calibri"/>
                <a:sym typeface="Calibri"/>
              </a:rPr>
              <a:t> </a:t>
            </a:r>
            <a:r>
              <a:rPr lang="en-IE" sz="3600" b="1" dirty="0" smtClean="0">
                <a:solidFill>
                  <a:schemeClr val="lt1"/>
                </a:solidFill>
                <a:latin typeface="Calibri"/>
                <a:ea typeface="Calibri"/>
                <a:cs typeface="Calibri"/>
                <a:sym typeface="Calibri"/>
              </a:rPr>
              <a:t>                          </a:t>
            </a:r>
            <a:r>
              <a:rPr lang="en-IE" sz="3600" b="1" i="0" u="none" strike="noStrike" cap="none" dirty="0" smtClean="0">
                <a:solidFill>
                  <a:srgbClr val="0070C0"/>
                </a:solidFill>
                <a:latin typeface="Calibri"/>
                <a:ea typeface="Calibri"/>
                <a:cs typeface="Calibri"/>
                <a:sym typeface="Calibri"/>
              </a:rPr>
              <a:t>Discussion </a:t>
            </a:r>
          </a:p>
          <a:p>
            <a:pPr marL="0" marR="0" lvl="0" indent="0" algn="ctr" rtl="0">
              <a:lnSpc>
                <a:spcPct val="90000"/>
              </a:lnSpc>
              <a:spcBef>
                <a:spcPts val="0"/>
              </a:spcBef>
              <a:spcAft>
                <a:spcPts val="0"/>
              </a:spcAft>
              <a:buNone/>
            </a:pPr>
            <a:r>
              <a:rPr lang="en-IE" sz="3600" b="1" dirty="0">
                <a:solidFill>
                  <a:srgbClr val="0070C0"/>
                </a:solidFill>
                <a:latin typeface="Calibri"/>
                <a:ea typeface="Calibri"/>
                <a:cs typeface="Calibri"/>
                <a:sym typeface="Calibri"/>
              </a:rPr>
              <a:t> </a:t>
            </a:r>
            <a:r>
              <a:rPr lang="en-IE" sz="3600" b="1" dirty="0" smtClean="0">
                <a:solidFill>
                  <a:srgbClr val="0070C0"/>
                </a:solidFill>
                <a:latin typeface="Calibri"/>
                <a:ea typeface="Calibri"/>
                <a:cs typeface="Calibri"/>
                <a:sym typeface="Calibri"/>
              </a:rPr>
              <a:t>                        </a:t>
            </a:r>
            <a:r>
              <a:rPr lang="en-IE" sz="3600" b="1" i="0" u="none" strike="noStrike" cap="none" dirty="0" smtClean="0">
                <a:solidFill>
                  <a:srgbClr val="0070C0"/>
                </a:solidFill>
                <a:latin typeface="Calibri"/>
                <a:ea typeface="Calibri"/>
                <a:cs typeface="Calibri"/>
                <a:sym typeface="Calibri"/>
              </a:rPr>
              <a:t>Rules</a:t>
            </a:r>
            <a:endParaRPr dirty="0">
              <a:solidFill>
                <a:srgbClr val="0070C0"/>
              </a:solidFill>
            </a:endParaRPr>
          </a:p>
        </p:txBody>
      </p:sp>
      <p:sp>
        <p:nvSpPr>
          <p:cNvPr id="252" name="Shape 252"/>
          <p:cNvSpPr/>
          <p:nvPr/>
        </p:nvSpPr>
        <p:spPr>
          <a:xfrm>
            <a:off x="98462" y="29314"/>
            <a:ext cx="5196330" cy="5091305"/>
          </a:xfrm>
          <a:prstGeom prst="blockArc">
            <a:avLst>
              <a:gd name="adj1" fmla="val 15908410"/>
              <a:gd name="adj2" fmla="val 6131984"/>
              <a:gd name="adj3" fmla="val 3829"/>
            </a:avLst>
          </a:prstGeom>
          <a:solidFill>
            <a:srgbClr val="CE691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a:off x="2933932" y="-29984"/>
            <a:ext cx="1474359" cy="1519003"/>
          </a:xfrm>
          <a:prstGeom prst="ellipse">
            <a:avLst/>
          </a:prstGeom>
          <a:blipFill rotWithShape="1">
            <a:blip r:embed="rId3">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p:nvPr/>
        </p:nvSpPr>
        <p:spPr>
          <a:xfrm>
            <a:off x="4545772" y="506396"/>
            <a:ext cx="3525760" cy="1245412"/>
          </a:xfrm>
          <a:custGeom>
            <a:avLst/>
            <a:gdLst/>
            <a:ahLst/>
            <a:cxnLst/>
            <a:rect l="0" t="0" r="0" b="0"/>
            <a:pathLst>
              <a:path w="3525760" h="1245412" extrusionOk="0">
                <a:moveTo>
                  <a:pt x="0" y="0"/>
                </a:moveTo>
                <a:lnTo>
                  <a:pt x="3525760" y="0"/>
                </a:lnTo>
                <a:lnTo>
                  <a:pt x="3525760" y="1245412"/>
                </a:lnTo>
                <a:lnTo>
                  <a:pt x="0" y="1245412"/>
                </a:lnTo>
                <a:lnTo>
                  <a:pt x="0" y="0"/>
                </a:lnTo>
                <a:close/>
              </a:path>
            </a:pathLst>
          </a:custGeom>
          <a:solidFill>
            <a:schemeClr val="lt1">
              <a:alpha val="0"/>
            </a:schemeClr>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None/>
            </a:pPr>
            <a:r>
              <a:rPr lang="en-IE" sz="3600" b="0" i="0" u="none" strike="noStrike" cap="none" dirty="0">
                <a:solidFill>
                  <a:schemeClr val="dk1"/>
                </a:solidFill>
                <a:latin typeface="Calibri"/>
                <a:ea typeface="Calibri"/>
                <a:cs typeface="Calibri"/>
                <a:sym typeface="Calibri"/>
              </a:rPr>
              <a:t>Actively listen.</a:t>
            </a:r>
            <a:endParaRPr sz="3600" b="0" i="0" u="none" strike="noStrike" cap="none" dirty="0">
              <a:solidFill>
                <a:schemeClr val="dk1"/>
              </a:solidFill>
              <a:latin typeface="Calibri"/>
              <a:ea typeface="Calibri"/>
              <a:cs typeface="Calibri"/>
              <a:sym typeface="Calibri"/>
            </a:endParaRPr>
          </a:p>
        </p:txBody>
      </p:sp>
      <p:sp>
        <p:nvSpPr>
          <p:cNvPr id="255" name="Shape 255"/>
          <p:cNvSpPr/>
          <p:nvPr/>
        </p:nvSpPr>
        <p:spPr>
          <a:xfrm>
            <a:off x="3927425" y="1070285"/>
            <a:ext cx="1771629" cy="1781475"/>
          </a:xfrm>
          <a:prstGeom prst="ellipse">
            <a:avLst/>
          </a:prstGeom>
          <a:blipFill rotWithShape="1">
            <a:blip r:embed="rId4">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a:off x="5863433" y="1998382"/>
            <a:ext cx="3046760" cy="1245412"/>
          </a:xfrm>
          <a:custGeom>
            <a:avLst/>
            <a:gdLst/>
            <a:ahLst/>
            <a:cxnLst/>
            <a:rect l="0" t="0" r="0" b="0"/>
            <a:pathLst>
              <a:path w="3046760" h="1245412" extrusionOk="0">
                <a:moveTo>
                  <a:pt x="0" y="0"/>
                </a:moveTo>
                <a:lnTo>
                  <a:pt x="3046760" y="0"/>
                </a:lnTo>
                <a:lnTo>
                  <a:pt x="3046760" y="1245412"/>
                </a:lnTo>
                <a:lnTo>
                  <a:pt x="0" y="1245412"/>
                </a:lnTo>
                <a:lnTo>
                  <a:pt x="0" y="0"/>
                </a:lnTo>
                <a:close/>
              </a:path>
            </a:pathLst>
          </a:custGeom>
          <a:solidFill>
            <a:schemeClr val="lt1">
              <a:alpha val="0"/>
            </a:schemeClr>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None/>
            </a:pPr>
            <a:r>
              <a:rPr lang="en-IE" sz="3600" b="0" i="0" u="none" strike="noStrike" cap="none" dirty="0">
                <a:solidFill>
                  <a:schemeClr val="dk1"/>
                </a:solidFill>
                <a:latin typeface="Calibri"/>
                <a:ea typeface="Calibri"/>
                <a:cs typeface="Calibri"/>
                <a:sym typeface="Calibri"/>
              </a:rPr>
              <a:t>Share the floor.</a:t>
            </a:r>
            <a:endParaRPr sz="3600" b="0" i="0" u="none" strike="noStrike" cap="none" dirty="0">
              <a:solidFill>
                <a:schemeClr val="dk1"/>
              </a:solidFill>
              <a:latin typeface="Calibri"/>
              <a:ea typeface="Calibri"/>
              <a:cs typeface="Calibri"/>
              <a:sym typeface="Calibri"/>
            </a:endParaRPr>
          </a:p>
        </p:txBody>
      </p:sp>
      <p:sp>
        <p:nvSpPr>
          <p:cNvPr id="257" name="Shape 257"/>
          <p:cNvSpPr/>
          <p:nvPr/>
        </p:nvSpPr>
        <p:spPr>
          <a:xfrm>
            <a:off x="3870589" y="2692389"/>
            <a:ext cx="1705473" cy="1703509"/>
          </a:xfrm>
          <a:prstGeom prst="ellipse">
            <a:avLst/>
          </a:prstGeom>
          <a:blipFill rotWithShape="1">
            <a:blip r:embed="rId5">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a:off x="7287392" y="3651084"/>
            <a:ext cx="3331142" cy="1245412"/>
          </a:xfrm>
          <a:custGeom>
            <a:avLst/>
            <a:gdLst/>
            <a:ahLst/>
            <a:cxnLst/>
            <a:rect l="0" t="0" r="0" b="0"/>
            <a:pathLst>
              <a:path w="3331142" h="1245412" extrusionOk="0">
                <a:moveTo>
                  <a:pt x="0" y="0"/>
                </a:moveTo>
                <a:lnTo>
                  <a:pt x="3331142" y="0"/>
                </a:lnTo>
                <a:lnTo>
                  <a:pt x="3331142" y="1245412"/>
                </a:lnTo>
                <a:lnTo>
                  <a:pt x="0" y="1245412"/>
                </a:lnTo>
                <a:lnTo>
                  <a:pt x="0" y="0"/>
                </a:lnTo>
                <a:close/>
              </a:path>
            </a:pathLst>
          </a:custGeom>
          <a:solidFill>
            <a:schemeClr val="lt1">
              <a:alpha val="0"/>
            </a:schemeClr>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IE" sz="3600" b="0" i="0" u="none" strike="noStrike" cap="none" dirty="0">
                <a:solidFill>
                  <a:schemeClr val="dk1"/>
                </a:solidFill>
                <a:latin typeface="Calibri"/>
                <a:ea typeface="Calibri"/>
                <a:cs typeface="Calibri"/>
                <a:sym typeface="Calibri"/>
              </a:rPr>
              <a:t>No disagreeing </a:t>
            </a:r>
            <a:endParaRPr lang="en-IE" sz="3600" b="0" i="0" u="none" strike="noStrike" cap="none" dirty="0" smtClean="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IE" sz="3600" b="0" i="0" u="none" strike="noStrike" cap="none" dirty="0" smtClean="0">
                <a:solidFill>
                  <a:schemeClr val="dk1"/>
                </a:solidFill>
                <a:latin typeface="Calibri"/>
                <a:ea typeface="Calibri"/>
                <a:cs typeface="Calibri"/>
                <a:sym typeface="Calibri"/>
              </a:rPr>
              <a:t>until </a:t>
            </a:r>
            <a:r>
              <a:rPr lang="en-IE" sz="3600" b="0" i="0" u="none" strike="noStrike" cap="none" dirty="0">
                <a:solidFill>
                  <a:schemeClr val="dk1"/>
                </a:solidFill>
                <a:latin typeface="Calibri"/>
                <a:ea typeface="Calibri"/>
                <a:cs typeface="Calibri"/>
                <a:sym typeface="Calibri"/>
              </a:rPr>
              <a:t>consensus. </a:t>
            </a:r>
            <a:endParaRPr sz="3600" b="0" i="0" u="none" strike="noStrike" cap="none" dirty="0">
              <a:solidFill>
                <a:schemeClr val="dk1"/>
              </a:solidFill>
              <a:latin typeface="Calibri"/>
              <a:ea typeface="Calibri"/>
              <a:cs typeface="Calibri"/>
              <a:sym typeface="Calibri"/>
            </a:endParaRPr>
          </a:p>
        </p:txBody>
      </p:sp>
      <p:sp>
        <p:nvSpPr>
          <p:cNvPr id="259" name="Shape 259"/>
          <p:cNvSpPr/>
          <p:nvPr/>
        </p:nvSpPr>
        <p:spPr>
          <a:xfrm>
            <a:off x="2242394" y="3708701"/>
            <a:ext cx="2008934" cy="1612536"/>
          </a:xfrm>
          <a:prstGeom prst="ellipse">
            <a:avLst/>
          </a:prstGeom>
          <a:blipFill rotWithShape="1">
            <a:blip r:embed="rId6">
              <a:alphaModFix/>
            </a:blip>
            <a:stretch>
              <a:fillRect/>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3677966" y="4568149"/>
            <a:ext cx="4042175" cy="1245412"/>
          </a:xfrm>
          <a:custGeom>
            <a:avLst/>
            <a:gdLst/>
            <a:ahLst/>
            <a:cxnLst/>
            <a:rect l="0" t="0" r="0" b="0"/>
            <a:pathLst>
              <a:path w="4042175" h="1245412" extrusionOk="0">
                <a:moveTo>
                  <a:pt x="0" y="0"/>
                </a:moveTo>
                <a:lnTo>
                  <a:pt x="4042175" y="0"/>
                </a:lnTo>
                <a:lnTo>
                  <a:pt x="4042175" y="1245412"/>
                </a:lnTo>
                <a:lnTo>
                  <a:pt x="0" y="1245412"/>
                </a:lnTo>
                <a:lnTo>
                  <a:pt x="0" y="0"/>
                </a:lnTo>
                <a:close/>
              </a:path>
            </a:pathLst>
          </a:custGeom>
          <a:solidFill>
            <a:schemeClr val="lt1">
              <a:alpha val="0"/>
            </a:schemeClr>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endParaRPr lang="en-IE" sz="3600" b="0" i="0" u="none" strike="noStrike" cap="none" dirty="0" smtClean="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endParaRPr lang="en-IE" sz="36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endParaRPr lang="en-IE" sz="3600" b="0" i="0" u="none" strike="noStrike" cap="none" dirty="0" smtClean="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endParaRPr lang="en-IE" sz="36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IE" sz="3600" b="0" i="0" u="none" strike="noStrike" cap="none" dirty="0" smtClean="0">
                <a:solidFill>
                  <a:schemeClr val="dk1"/>
                </a:solidFill>
                <a:latin typeface="Calibri"/>
                <a:ea typeface="Calibri"/>
                <a:cs typeface="Calibri"/>
                <a:sym typeface="Calibri"/>
              </a:rPr>
              <a:t>Be </a:t>
            </a:r>
            <a:r>
              <a:rPr lang="en-IE" sz="3600" b="0" i="0" u="none" strike="noStrike" cap="none" dirty="0">
                <a:solidFill>
                  <a:schemeClr val="dk1"/>
                </a:solidFill>
                <a:latin typeface="Calibri"/>
                <a:ea typeface="Calibri"/>
                <a:cs typeface="Calibri"/>
                <a:sym typeface="Calibri"/>
              </a:rPr>
              <a:t>open minded to  the opposing case.</a:t>
            </a:r>
            <a:endParaRPr sz="3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childTnLst>
                                </p:cTn>
                              </p:par>
                              <p:par>
                                <p:cTn id="8" presetID="10" presetClass="entr" presetSubtype="0" fill="hold" nodeType="withEffect">
                                  <p:stCondLst>
                                    <p:cond delay="0"/>
                                  </p:stCondLst>
                                  <p:childTnLst>
                                    <p:set>
                                      <p:cBhvr>
                                        <p:cTn id="9" dur="1" fill="hold">
                                          <p:stCondLst>
                                            <p:cond delay="0"/>
                                          </p:stCondLst>
                                        </p:cTn>
                                        <p:tgtEl>
                                          <p:spTgt spid="254"/>
                                        </p:tgtEl>
                                        <p:attrNameLst>
                                          <p:attrName>style.visibility</p:attrName>
                                        </p:attrNameLst>
                                      </p:cBhvr>
                                      <p:to>
                                        <p:strVal val="visible"/>
                                      </p:to>
                                    </p:set>
                                    <p:animEffect transition="in" filter="fade">
                                      <p:cBhvr>
                                        <p:cTn id="10" dur="1000"/>
                                        <p:tgtEl>
                                          <p:spTgt spid="2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5"/>
                                        </p:tgtEl>
                                        <p:attrNameLst>
                                          <p:attrName>style.visibility</p:attrName>
                                        </p:attrNameLst>
                                      </p:cBhvr>
                                      <p:to>
                                        <p:strVal val="visible"/>
                                      </p:to>
                                    </p:set>
                                    <p:animEffect transition="in" filter="fade">
                                      <p:cBhvr>
                                        <p:cTn id="15" dur="1000"/>
                                        <p:tgtEl>
                                          <p:spTgt spid="255"/>
                                        </p:tgtEl>
                                      </p:cBhvr>
                                    </p:animEffect>
                                  </p:childTnLst>
                                </p:cTn>
                              </p:par>
                              <p:par>
                                <p:cTn id="16" presetID="10" presetClass="entr" presetSubtype="0" fill="hold" nodeType="withEffect">
                                  <p:stCondLst>
                                    <p:cond delay="0"/>
                                  </p:stCondLst>
                                  <p:childTnLst>
                                    <p:set>
                                      <p:cBhvr>
                                        <p:cTn id="17" dur="1" fill="hold">
                                          <p:stCondLst>
                                            <p:cond delay="0"/>
                                          </p:stCondLst>
                                        </p:cTn>
                                        <p:tgtEl>
                                          <p:spTgt spid="256"/>
                                        </p:tgtEl>
                                        <p:attrNameLst>
                                          <p:attrName>style.visibility</p:attrName>
                                        </p:attrNameLst>
                                      </p:cBhvr>
                                      <p:to>
                                        <p:strVal val="visible"/>
                                      </p:to>
                                    </p:set>
                                    <p:animEffect transition="in" filter="fade">
                                      <p:cBhvr>
                                        <p:cTn id="18" dur="1000"/>
                                        <p:tgtEl>
                                          <p:spTgt spid="2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7"/>
                                        </p:tgtEl>
                                        <p:attrNameLst>
                                          <p:attrName>style.visibility</p:attrName>
                                        </p:attrNameLst>
                                      </p:cBhvr>
                                      <p:to>
                                        <p:strVal val="visible"/>
                                      </p:to>
                                    </p:set>
                                    <p:animEffect transition="in" filter="fade">
                                      <p:cBhvr>
                                        <p:cTn id="23" dur="1000"/>
                                        <p:tgtEl>
                                          <p:spTgt spid="257"/>
                                        </p:tgtEl>
                                      </p:cBhvr>
                                    </p:animEffect>
                                  </p:childTnLst>
                                </p:cTn>
                              </p:par>
                              <p:par>
                                <p:cTn id="24" presetID="10" presetClass="entr" presetSubtype="0" fill="hold" nodeType="withEffect">
                                  <p:stCondLst>
                                    <p:cond delay="0"/>
                                  </p:stCondLst>
                                  <p:childTnLst>
                                    <p:set>
                                      <p:cBhvr>
                                        <p:cTn id="25" dur="1" fill="hold">
                                          <p:stCondLst>
                                            <p:cond delay="0"/>
                                          </p:stCondLst>
                                        </p:cTn>
                                        <p:tgtEl>
                                          <p:spTgt spid="258"/>
                                        </p:tgtEl>
                                        <p:attrNameLst>
                                          <p:attrName>style.visibility</p:attrName>
                                        </p:attrNameLst>
                                      </p:cBhvr>
                                      <p:to>
                                        <p:strVal val="visible"/>
                                      </p:to>
                                    </p:set>
                                    <p:animEffect transition="in" filter="fade">
                                      <p:cBhvr>
                                        <p:cTn id="26" dur="1000"/>
                                        <p:tgtEl>
                                          <p:spTgt spid="2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9"/>
                                        </p:tgtEl>
                                        <p:attrNameLst>
                                          <p:attrName>style.visibility</p:attrName>
                                        </p:attrNameLst>
                                      </p:cBhvr>
                                      <p:to>
                                        <p:strVal val="visible"/>
                                      </p:to>
                                    </p:set>
                                    <p:animEffect transition="in" filter="fade">
                                      <p:cBhvr>
                                        <p:cTn id="31" dur="1000"/>
                                        <p:tgtEl>
                                          <p:spTgt spid="259"/>
                                        </p:tgtEl>
                                      </p:cBhvr>
                                    </p:animEffect>
                                  </p:childTnLst>
                                </p:cTn>
                              </p:par>
                              <p:par>
                                <p:cTn id="32" presetID="10" presetClass="entr" presetSubtype="0" fill="hold" nodeType="withEffect">
                                  <p:stCondLst>
                                    <p:cond delay="0"/>
                                  </p:stCondLst>
                                  <p:childTnLst>
                                    <p:set>
                                      <p:cBhvr>
                                        <p:cTn id="33" dur="1" fill="hold">
                                          <p:stCondLst>
                                            <p:cond delay="0"/>
                                          </p:stCondLst>
                                        </p:cTn>
                                        <p:tgtEl>
                                          <p:spTgt spid="260"/>
                                        </p:tgtEl>
                                        <p:attrNameLst>
                                          <p:attrName>style.visibility</p:attrName>
                                        </p:attrNameLst>
                                      </p:cBhvr>
                                      <p:to>
                                        <p:strVal val="visible"/>
                                      </p:to>
                                    </p:set>
                                    <p:animEffect transition="in" filter="fade">
                                      <p:cBhvr>
                                        <p:cTn id="34"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p:cNvPicPr preferRelativeResize="0"/>
          <p:nvPr/>
        </p:nvPicPr>
        <p:blipFill rotWithShape="1">
          <a:blip r:embed="rId3">
            <a:alphaModFix/>
          </a:blip>
          <a:srcRect/>
          <a:stretch/>
        </p:blipFill>
        <p:spPr>
          <a:xfrm>
            <a:off x="0" y="0"/>
            <a:ext cx="9144000" cy="5805889"/>
          </a:xfrm>
          <a:prstGeom prst="rect">
            <a:avLst/>
          </a:prstGeom>
          <a:solidFill>
            <a:schemeClr val="lt1"/>
          </a:solidFill>
          <a:ln w="25400" cap="flat" cmpd="sng">
            <a:solidFill>
              <a:schemeClr val="accent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0" y="274638"/>
            <a:ext cx="9144000" cy="1143000"/>
          </a:xfrm>
          <a:prstGeom prst="rect">
            <a:avLst/>
          </a:prstGeom>
          <a:noFill/>
          <a:ln w="9525" cap="flat" cmpd="sng">
            <a:no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Source Sans Pro"/>
              <a:buNone/>
            </a:pPr>
            <a:r>
              <a:rPr lang="en-IE" sz="3959" b="0" i="0" u="none" strike="noStrike" cap="none" dirty="0">
                <a:solidFill>
                  <a:srgbClr val="0070C0"/>
                </a:solidFill>
                <a:sym typeface="Source Sans Pro"/>
              </a:rPr>
              <a:t>Materials Required for Academic Controversy</a:t>
            </a:r>
            <a:endParaRPr dirty="0">
              <a:solidFill>
                <a:srgbClr val="0070C0"/>
              </a:solidFill>
            </a:endParaRPr>
          </a:p>
        </p:txBody>
      </p:sp>
      <p:sp>
        <p:nvSpPr>
          <p:cNvPr id="272" name="Shape 272"/>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Pencil</a:t>
            </a:r>
            <a:endParaRPr/>
          </a:p>
          <a:p>
            <a:pPr marL="342900" marR="0" lvl="0" indent="-139700" algn="l" rtl="0">
              <a:spcBef>
                <a:spcPts val="640"/>
              </a:spcBef>
              <a:spcAft>
                <a:spcPts val="0"/>
              </a:spcAft>
              <a:buClr>
                <a:srgbClr val="4D4F53"/>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Recording Sheet</a:t>
            </a:r>
            <a:endParaRPr/>
          </a:p>
          <a:p>
            <a:pPr marL="0" marR="0" lvl="0" indent="0" algn="l" rtl="0">
              <a:spcBef>
                <a:spcPts val="640"/>
              </a:spcBef>
              <a:spcAft>
                <a:spcPts val="0"/>
              </a:spcAft>
              <a:buClr>
                <a:srgbClr val="4D4F53"/>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Assessment Sheet</a:t>
            </a:r>
            <a:endParaRPr/>
          </a:p>
        </p:txBody>
      </p:sp>
      <p:pic>
        <p:nvPicPr>
          <p:cNvPr id="273" name="Shape 273"/>
          <p:cNvPicPr preferRelativeResize="0"/>
          <p:nvPr/>
        </p:nvPicPr>
        <p:blipFill rotWithShape="1">
          <a:blip r:embed="rId3">
            <a:alphaModFix/>
          </a:blip>
          <a:srcRect/>
          <a:stretch/>
        </p:blipFill>
        <p:spPr>
          <a:xfrm>
            <a:off x="1426184" y="1504078"/>
            <a:ext cx="1583316" cy="1187487"/>
          </a:xfrm>
          <a:prstGeom prst="rect">
            <a:avLst/>
          </a:prstGeom>
          <a:noFill/>
          <a:ln>
            <a:noFill/>
          </a:ln>
        </p:spPr>
      </p:pic>
      <p:pic>
        <p:nvPicPr>
          <p:cNvPr id="5" name="Shape 199"/>
          <p:cNvPicPr preferRelativeResize="0"/>
          <p:nvPr/>
        </p:nvPicPr>
        <p:blipFill rotWithShape="1">
          <a:blip r:embed="rId4">
            <a:alphaModFix/>
          </a:blip>
          <a:srcRect l="24685" t="10941" r="38020" b="17096"/>
          <a:stretch/>
        </p:blipFill>
        <p:spPr>
          <a:xfrm rot="1040971">
            <a:off x="4252792" y="1708166"/>
            <a:ext cx="1622315" cy="2087280"/>
          </a:xfrm>
          <a:prstGeom prst="rect">
            <a:avLst/>
          </a:prstGeom>
          <a:noFill/>
          <a:ln w="28575" cap="flat" cmpd="sng">
            <a:solidFill>
              <a:schemeClr val="accent2"/>
            </a:solidFill>
            <a:prstDash val="solid"/>
            <a:round/>
            <a:headEnd type="none" w="sm" len="sm"/>
            <a:tailEnd type="none" w="sm" len="sm"/>
          </a:ln>
        </p:spPr>
      </p:pic>
      <p:pic>
        <p:nvPicPr>
          <p:cNvPr id="6" name="Shape 205"/>
          <p:cNvPicPr preferRelativeResize="0">
            <a:picLocks/>
          </p:cNvPicPr>
          <p:nvPr/>
        </p:nvPicPr>
        <p:blipFill rotWithShape="1">
          <a:blip r:embed="rId5">
            <a:alphaModFix/>
          </a:blip>
          <a:srcRect l="25672" t="11585" r="38808" b="4560"/>
          <a:stretch/>
        </p:blipFill>
        <p:spPr>
          <a:xfrm rot="1180823">
            <a:off x="4382358" y="3333877"/>
            <a:ext cx="1363181" cy="1968905"/>
          </a:xfrm>
          <a:prstGeom prst="rect">
            <a:avLst/>
          </a:prstGeom>
          <a:noFill/>
          <a:ln w="38100" cap="sq" cmpd="sng">
            <a:solidFill>
              <a:schemeClr val="accent2"/>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a:solidFill>
                  <a:schemeClr val="dk1"/>
                </a:solidFill>
                <a:latin typeface="Source Sans Pro"/>
                <a:ea typeface="Source Sans Pro"/>
                <a:cs typeface="Source Sans Pro"/>
                <a:sym typeface="Source Sans Pro"/>
              </a:rPr>
              <a:t>Academic Controversy</a:t>
            </a:r>
            <a:endParaRPr/>
          </a:p>
        </p:txBody>
      </p:sp>
      <p:graphicFrame>
        <p:nvGraphicFramePr>
          <p:cNvPr id="280" name="Shape 280"/>
          <p:cNvGraphicFramePr/>
          <p:nvPr>
            <p:extLst>
              <p:ext uri="{D42A27DB-BD31-4B8C-83A1-F6EECF244321}">
                <p14:modId xmlns:p14="http://schemas.microsoft.com/office/powerpoint/2010/main" val="1619422887"/>
              </p:ext>
            </p:extLst>
          </p:nvPr>
        </p:nvGraphicFramePr>
        <p:xfrm>
          <a:off x="457200" y="1600200"/>
          <a:ext cx="8229600" cy="3871010"/>
        </p:xfrm>
        <a:graphic>
          <a:graphicData uri="http://schemas.openxmlformats.org/drawingml/2006/table">
            <a:tbl>
              <a:tblPr firstRow="1" bandRow="1">
                <a:noFill/>
                <a:tableStyleId>{2427111D-9D56-46CF-A1DA-1761B3F7D794}</a:tableStyleId>
              </a:tblPr>
              <a:tblGrid>
                <a:gridCol w="922725"/>
                <a:gridCol w="7306875"/>
              </a:tblGrid>
              <a:tr h="370850">
                <a:tc>
                  <a:txBody>
                    <a:bodyPr/>
                    <a:lstStyle/>
                    <a:p>
                      <a:pPr marL="0" marR="0" lvl="0" indent="0" algn="l" rtl="0">
                        <a:spcBef>
                          <a:spcPts val="0"/>
                        </a:spcBef>
                        <a:spcAft>
                          <a:spcPts val="0"/>
                        </a:spcAft>
                        <a:buNone/>
                      </a:pPr>
                      <a:r>
                        <a:rPr lang="en-IE" sz="2800" u="none" strike="noStrike" cap="none" dirty="0"/>
                        <a:t>Step</a:t>
                      </a:r>
                      <a:endParaRPr dirty="0"/>
                    </a:p>
                  </a:txBody>
                  <a:tcPr marL="91450" marR="91450" marT="45725" marB="45725"/>
                </a:tc>
                <a:tc>
                  <a:txBody>
                    <a:bodyPr/>
                    <a:lstStyle/>
                    <a:p>
                      <a:pPr marL="0" marR="0" lvl="0" indent="0" algn="l" rtl="0">
                        <a:spcBef>
                          <a:spcPts val="0"/>
                        </a:spcBef>
                        <a:spcAft>
                          <a:spcPts val="0"/>
                        </a:spcAft>
                        <a:buNone/>
                      </a:pPr>
                      <a:endParaRPr sz="2800"/>
                    </a:p>
                  </a:txBody>
                  <a:tcPr marL="91450" marR="91450" marT="45725" marB="45725"/>
                </a:tc>
              </a:tr>
              <a:tr h="370850">
                <a:tc>
                  <a:txBody>
                    <a:bodyPr/>
                    <a:lstStyle/>
                    <a:p>
                      <a:pPr marL="0" marR="0" lvl="0" indent="0" algn="ctr" rtl="0">
                        <a:spcBef>
                          <a:spcPts val="0"/>
                        </a:spcBef>
                        <a:spcAft>
                          <a:spcPts val="0"/>
                        </a:spcAft>
                        <a:buNone/>
                      </a:pPr>
                      <a:r>
                        <a:rPr lang="en-IE" sz="2800" dirty="0"/>
                        <a:t>1</a:t>
                      </a:r>
                      <a:endParaRPr dirty="0"/>
                    </a:p>
                  </a:txBody>
                  <a:tcPr marL="91450" marR="91450" marT="45725" marB="45725"/>
                </a:tc>
                <a:tc>
                  <a:txBody>
                    <a:bodyPr/>
                    <a:lstStyle/>
                    <a:p>
                      <a:pPr marL="0" marR="0" lvl="0" indent="0" algn="l" rtl="0">
                        <a:spcBef>
                          <a:spcPts val="0"/>
                        </a:spcBef>
                        <a:spcAft>
                          <a:spcPts val="0"/>
                        </a:spcAft>
                        <a:buNone/>
                      </a:pPr>
                      <a:r>
                        <a:rPr lang="en-IE" sz="2800" b="1"/>
                        <a:t>Identify</a:t>
                      </a:r>
                      <a:r>
                        <a:rPr lang="en-IE" sz="2800"/>
                        <a:t> the controversy</a:t>
                      </a:r>
                      <a:endParaRPr/>
                    </a:p>
                  </a:txBody>
                  <a:tcPr marL="91450" marR="91450" marT="45725" marB="45725"/>
                </a:tc>
              </a:tr>
              <a:tr h="370850">
                <a:tc>
                  <a:txBody>
                    <a:bodyPr/>
                    <a:lstStyle/>
                    <a:p>
                      <a:pPr marL="0" marR="0" lvl="0" indent="0" algn="ctr" rtl="0">
                        <a:spcBef>
                          <a:spcPts val="0"/>
                        </a:spcBef>
                        <a:spcAft>
                          <a:spcPts val="0"/>
                        </a:spcAft>
                        <a:buNone/>
                      </a:pPr>
                      <a:r>
                        <a:rPr lang="en-IE" sz="2800" dirty="0"/>
                        <a:t>2</a:t>
                      </a:r>
                      <a:endParaRPr dirty="0"/>
                    </a:p>
                  </a:txBody>
                  <a:tcPr marL="91450" marR="91450" marT="45725" marB="45725"/>
                </a:tc>
                <a:tc>
                  <a:txBody>
                    <a:bodyPr/>
                    <a:lstStyle/>
                    <a:p>
                      <a:pPr marL="0" marR="0" lvl="0" indent="0" algn="l" rtl="0">
                        <a:spcBef>
                          <a:spcPts val="0"/>
                        </a:spcBef>
                        <a:spcAft>
                          <a:spcPts val="0"/>
                        </a:spcAft>
                        <a:buNone/>
                      </a:pPr>
                      <a:r>
                        <a:rPr lang="en-IE" sz="2800" b="1" dirty="0"/>
                        <a:t>Divide</a:t>
                      </a:r>
                      <a:r>
                        <a:rPr lang="en-IE" sz="2800" dirty="0"/>
                        <a:t> class into groups of 4 or 6. Each group is then divided in half, one half being “FOR”, one half “AGAINST”.</a:t>
                      </a:r>
                      <a:endParaRPr sz="2800" dirty="0"/>
                    </a:p>
                  </a:txBody>
                  <a:tcPr marL="91450" marR="91450" marT="45725" marB="45725"/>
                </a:tc>
              </a:tr>
              <a:tr h="370850">
                <a:tc>
                  <a:txBody>
                    <a:bodyPr/>
                    <a:lstStyle/>
                    <a:p>
                      <a:pPr marL="0" marR="0" lvl="0" indent="0" algn="ctr" rtl="0">
                        <a:spcBef>
                          <a:spcPts val="0"/>
                        </a:spcBef>
                        <a:spcAft>
                          <a:spcPts val="0"/>
                        </a:spcAft>
                        <a:buNone/>
                      </a:pPr>
                      <a:r>
                        <a:rPr lang="en-IE" sz="2800" dirty="0"/>
                        <a:t>3</a:t>
                      </a:r>
                      <a:endParaRPr dirty="0"/>
                    </a:p>
                  </a:txBody>
                  <a:tcPr marL="91450" marR="91450" marT="45725" marB="45725"/>
                </a:tc>
                <a:tc>
                  <a:txBody>
                    <a:bodyPr/>
                    <a:lstStyle/>
                    <a:p>
                      <a:pPr marL="0" marR="0" lvl="0" indent="0" algn="l" rtl="0">
                        <a:spcBef>
                          <a:spcPts val="0"/>
                        </a:spcBef>
                        <a:spcAft>
                          <a:spcPts val="0"/>
                        </a:spcAft>
                        <a:buNone/>
                      </a:pPr>
                      <a:r>
                        <a:rPr lang="en-IE" sz="2800" b="1"/>
                        <a:t>Letter</a:t>
                      </a:r>
                      <a:r>
                        <a:rPr lang="en-IE" sz="2800"/>
                        <a:t> off students</a:t>
                      </a:r>
                      <a:endParaRPr/>
                    </a:p>
                  </a:txBody>
                  <a:tcPr marL="91450" marR="91450" marT="45725" marB="45725"/>
                </a:tc>
              </a:tr>
              <a:tr h="370850">
                <a:tc>
                  <a:txBody>
                    <a:bodyPr/>
                    <a:lstStyle/>
                    <a:p>
                      <a:pPr marL="0" marR="0" lvl="0" indent="0" algn="ctr" rtl="0">
                        <a:spcBef>
                          <a:spcPts val="0"/>
                        </a:spcBef>
                        <a:spcAft>
                          <a:spcPts val="0"/>
                        </a:spcAft>
                        <a:buNone/>
                      </a:pPr>
                      <a:r>
                        <a:rPr lang="en-IE" sz="2800" dirty="0"/>
                        <a:t>4</a:t>
                      </a:r>
                      <a:endParaRPr dirty="0"/>
                    </a:p>
                  </a:txBody>
                  <a:tcPr marL="91450" marR="91450" marT="45725" marB="45725"/>
                </a:tc>
                <a:tc>
                  <a:txBody>
                    <a:bodyPr/>
                    <a:lstStyle/>
                    <a:p>
                      <a:pPr marL="0" marR="0" lvl="0" indent="0" algn="l" rtl="0">
                        <a:spcBef>
                          <a:spcPts val="0"/>
                        </a:spcBef>
                        <a:spcAft>
                          <a:spcPts val="0"/>
                        </a:spcAft>
                        <a:buNone/>
                      </a:pPr>
                      <a:r>
                        <a:rPr lang="en-IE" sz="2800"/>
                        <a:t>Each group </a:t>
                      </a:r>
                      <a:r>
                        <a:rPr lang="en-IE" sz="2800" b="1"/>
                        <a:t>plans</a:t>
                      </a:r>
                      <a:r>
                        <a:rPr lang="en-IE" sz="2800"/>
                        <a:t> 3 opening points for their stance (1-2 minutes to plan)</a:t>
                      </a:r>
                      <a:endParaRPr sz="2800"/>
                    </a:p>
                  </a:txBody>
                  <a:tcPr marL="91450" marR="91450" marT="45725" marB="45725"/>
                </a:tc>
              </a:tr>
            </a:tbl>
          </a:graphicData>
        </a:graphic>
      </p:graphicFrame>
      <p:sp>
        <p:nvSpPr>
          <p:cNvPr id="281" name="Shape 281"/>
          <p:cNvSpPr txBox="1">
            <a:spLocks noGrp="1"/>
          </p:cNvSpPr>
          <p:nvPr>
            <p:ph type="ftr" idx="4294967295"/>
          </p:nvPr>
        </p:nvSpPr>
        <p:spPr>
          <a:xfrm>
            <a:off x="3510924" y="6492240"/>
            <a:ext cx="2350681"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200" b="0" i="0" u="none" strike="noStrike" cap="none">
                <a:solidFill>
                  <a:srgbClr val="0000FF"/>
                </a:solidFill>
                <a:latin typeface="Calibri"/>
                <a:ea typeface="Calibri"/>
                <a:cs typeface="Calibri"/>
                <a:sym typeface="Calibri"/>
              </a:rPr>
              <a:t>Instructional Leadership Resource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4400"/>
              <a:buFont typeface="Source Sans Pro"/>
              <a:buNone/>
            </a:pPr>
            <a:r>
              <a:rPr lang="en-IE" sz="4400" b="0" i="0" u="none" strike="noStrike" cap="none">
                <a:solidFill>
                  <a:srgbClr val="0065BD"/>
                </a:solidFill>
                <a:latin typeface="Source Sans Pro"/>
                <a:ea typeface="Source Sans Pro"/>
                <a:cs typeface="Source Sans Pro"/>
                <a:sym typeface="Source Sans Pro"/>
              </a:rPr>
              <a:t>Academic Aim</a:t>
            </a:r>
            <a:endParaRPr/>
          </a:p>
        </p:txBody>
      </p:sp>
      <p:sp>
        <p:nvSpPr>
          <p:cNvPr id="103" name="Shape 103"/>
          <p:cNvSpPr txBox="1">
            <a:spLocks noGrp="1"/>
          </p:cNvSpPr>
          <p:nvPr>
            <p:ph type="body" idx="1"/>
          </p:nvPr>
        </p:nvSpPr>
        <p:spPr>
          <a:xfrm>
            <a:off x="457200" y="1611829"/>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To create an awareness of Instructional leadership strategies that can be incorporated into the classroom. </a:t>
            </a:r>
            <a:endParaRPr/>
          </a:p>
          <a:p>
            <a:pPr marL="342900" marR="0" lvl="0" indent="-139700" algn="l" rtl="0">
              <a:lnSpc>
                <a:spcPct val="90000"/>
              </a:lnSpc>
              <a:spcBef>
                <a:spcPts val="640"/>
              </a:spcBef>
              <a:spcAft>
                <a:spcPts val="0"/>
              </a:spcAft>
              <a:buClr>
                <a:srgbClr val="4D4F53"/>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a:p>
            <a:pPr marL="342900" marR="0" lvl="0" indent="-342900" algn="r" rtl="0">
              <a:lnSpc>
                <a:spcPct val="90000"/>
              </a:lnSpc>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Collaborative Task:</a:t>
            </a:r>
            <a:endParaRPr/>
          </a:p>
          <a:p>
            <a:pPr marL="742950" marR="0" lvl="1" indent="-285750" algn="r" rtl="0">
              <a:lnSpc>
                <a:spcPct val="90000"/>
              </a:lnSpc>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Equal Participation, </a:t>
            </a:r>
            <a:endParaRPr/>
          </a:p>
          <a:p>
            <a:pPr marL="742950" marR="0" lvl="1" indent="-285750" algn="r" rtl="0">
              <a:lnSpc>
                <a:spcPct val="90000"/>
              </a:lnSpc>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Allocation of groups,</a:t>
            </a:r>
            <a:endParaRPr/>
          </a:p>
          <a:p>
            <a:pPr marL="742950" marR="0" lvl="1" indent="-285750" algn="r" rtl="0">
              <a:lnSpc>
                <a:spcPct val="90000"/>
              </a:lnSpc>
              <a:spcBef>
                <a:spcPts val="560"/>
              </a:spcBef>
              <a:spcAft>
                <a:spcPts val="0"/>
              </a:spcAft>
              <a:buClr>
                <a:schemeClr val="dk1"/>
              </a:buClr>
              <a:buSzPts val="2800"/>
              <a:buFont typeface="Arial"/>
              <a:buChar char="–"/>
            </a:pPr>
            <a:r>
              <a:rPr lang="en-IE" sz="2800" b="0" i="0" u="none" strike="noStrike" cap="none">
                <a:solidFill>
                  <a:schemeClr val="dk1"/>
                </a:solidFill>
                <a:latin typeface="Source Sans Pro"/>
                <a:ea typeface="Source Sans Pro"/>
                <a:cs typeface="Source Sans Pro"/>
                <a:sym typeface="Source Sans Pro"/>
              </a:rPr>
              <a:t>Engage with content</a:t>
            </a:r>
            <a:endParaRPr/>
          </a:p>
        </p:txBody>
      </p:sp>
      <p:pic>
        <p:nvPicPr>
          <p:cNvPr id="104" name="Shape 104" descr="http://wikiscreatingcollaborativelearningspaces.pbworks.com/f/1359101039/Screen%20shot%202013-01-25%20at%2012.02.55%20AM.png"/>
          <p:cNvPicPr preferRelativeResize="0"/>
          <p:nvPr/>
        </p:nvPicPr>
        <p:blipFill rotWithShape="1">
          <a:blip r:embed="rId3">
            <a:alphaModFix/>
          </a:blip>
          <a:srcRect/>
          <a:stretch/>
        </p:blipFill>
        <p:spPr>
          <a:xfrm>
            <a:off x="132983" y="2971800"/>
            <a:ext cx="4302084" cy="3124200"/>
          </a:xfrm>
          <a:prstGeom prst="rect">
            <a:avLst/>
          </a:prstGeom>
          <a:solidFill>
            <a:schemeClr val="lt1"/>
          </a:solidFill>
          <a:ln w="25400" cap="flat" cmpd="sng">
            <a:solidFill>
              <a:schemeClr val="accent2"/>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a:solidFill>
                  <a:schemeClr val="dk1"/>
                </a:solidFill>
                <a:latin typeface="Source Sans Pro"/>
                <a:ea typeface="Source Sans Pro"/>
                <a:cs typeface="Source Sans Pro"/>
                <a:sym typeface="Source Sans Pro"/>
              </a:rPr>
              <a:t>Academic Controversy</a:t>
            </a:r>
            <a:endParaRPr/>
          </a:p>
        </p:txBody>
      </p:sp>
      <p:graphicFrame>
        <p:nvGraphicFramePr>
          <p:cNvPr id="288" name="Shape 288"/>
          <p:cNvGraphicFramePr/>
          <p:nvPr>
            <p:extLst>
              <p:ext uri="{D42A27DB-BD31-4B8C-83A1-F6EECF244321}">
                <p14:modId xmlns:p14="http://schemas.microsoft.com/office/powerpoint/2010/main" val="2691984320"/>
              </p:ext>
            </p:extLst>
          </p:nvPr>
        </p:nvGraphicFramePr>
        <p:xfrm>
          <a:off x="457200" y="1600200"/>
          <a:ext cx="8229600" cy="3632240"/>
        </p:xfrm>
        <a:graphic>
          <a:graphicData uri="http://schemas.openxmlformats.org/drawingml/2006/table">
            <a:tbl>
              <a:tblPr firstRow="1" bandRow="1">
                <a:noFill/>
                <a:tableStyleId>{2427111D-9D56-46CF-A1DA-1761B3F7D794}</a:tableStyleId>
              </a:tblPr>
              <a:tblGrid>
                <a:gridCol w="922725"/>
                <a:gridCol w="7306875"/>
              </a:tblGrid>
              <a:tr h="370850">
                <a:tc>
                  <a:txBody>
                    <a:bodyPr/>
                    <a:lstStyle/>
                    <a:p>
                      <a:pPr marL="0" marR="0" lvl="0" indent="0" algn="l" rtl="0">
                        <a:spcBef>
                          <a:spcPts val="0"/>
                        </a:spcBef>
                        <a:spcAft>
                          <a:spcPts val="0"/>
                        </a:spcAft>
                        <a:buNone/>
                      </a:pPr>
                      <a:r>
                        <a:rPr lang="en-IE" sz="1800" dirty="0"/>
                        <a:t>Step</a:t>
                      </a:r>
                      <a:endParaRPr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0850">
                <a:tc>
                  <a:txBody>
                    <a:bodyPr/>
                    <a:lstStyle/>
                    <a:p>
                      <a:pPr marL="0" marR="0" lvl="0" indent="0" algn="ctr" rtl="0">
                        <a:spcBef>
                          <a:spcPts val="0"/>
                        </a:spcBef>
                        <a:spcAft>
                          <a:spcPts val="0"/>
                        </a:spcAft>
                        <a:buNone/>
                      </a:pPr>
                      <a:r>
                        <a:rPr lang="en-IE" sz="2800" dirty="0"/>
                        <a:t>5</a:t>
                      </a:r>
                      <a:endParaRPr dirty="0"/>
                    </a:p>
                  </a:txBody>
                  <a:tcPr marL="91450" marR="91450" marT="45725" marB="45725"/>
                </a:tc>
                <a:tc>
                  <a:txBody>
                    <a:bodyPr/>
                    <a:lstStyle/>
                    <a:p>
                      <a:pPr marL="0" marR="0" lvl="0" indent="0" algn="l" rtl="0">
                        <a:spcBef>
                          <a:spcPts val="0"/>
                        </a:spcBef>
                        <a:spcAft>
                          <a:spcPts val="0"/>
                        </a:spcAft>
                        <a:buNone/>
                      </a:pPr>
                      <a:r>
                        <a:rPr lang="en-IE" sz="2800"/>
                        <a:t>Each side </a:t>
                      </a:r>
                      <a:r>
                        <a:rPr lang="en-IE" sz="2800" b="1"/>
                        <a:t>presents</a:t>
                      </a:r>
                      <a:r>
                        <a:rPr lang="en-IE" sz="2800"/>
                        <a:t> opening points (3 minutes) Listen carefully-(do not respond)</a:t>
                      </a:r>
                      <a:endParaRPr/>
                    </a:p>
                  </a:txBody>
                  <a:tcPr marL="91450" marR="91450" marT="45725" marB="45725"/>
                </a:tc>
              </a:tr>
              <a:tr h="370850">
                <a:tc>
                  <a:txBody>
                    <a:bodyPr/>
                    <a:lstStyle/>
                    <a:p>
                      <a:pPr marL="0" marR="0" lvl="0" indent="0" algn="ctr" rtl="0">
                        <a:spcBef>
                          <a:spcPts val="0"/>
                        </a:spcBef>
                        <a:spcAft>
                          <a:spcPts val="0"/>
                        </a:spcAft>
                        <a:buNone/>
                      </a:pPr>
                      <a:r>
                        <a:rPr lang="en-IE" sz="2800" dirty="0"/>
                        <a:t>6</a:t>
                      </a:r>
                      <a:endParaRPr dirty="0"/>
                    </a:p>
                  </a:txBody>
                  <a:tcPr marL="91450" marR="91450" marT="45725" marB="45725"/>
                </a:tc>
                <a:tc>
                  <a:txBody>
                    <a:bodyPr/>
                    <a:lstStyle/>
                    <a:p>
                      <a:pPr marL="0" marR="0" lvl="0" indent="0" algn="l" rtl="0">
                        <a:spcBef>
                          <a:spcPts val="0"/>
                        </a:spcBef>
                        <a:spcAft>
                          <a:spcPts val="0"/>
                        </a:spcAft>
                        <a:buNone/>
                      </a:pPr>
                      <a:r>
                        <a:rPr lang="en-IE" sz="2800" b="1"/>
                        <a:t>Exchange</a:t>
                      </a:r>
                      <a:r>
                        <a:rPr lang="en-IE" sz="2800"/>
                        <a:t> opening statements with other side and </a:t>
                      </a:r>
                      <a:r>
                        <a:rPr lang="en-IE" sz="2800" b="1"/>
                        <a:t>plan</a:t>
                      </a:r>
                      <a:r>
                        <a:rPr lang="en-IE" sz="2800"/>
                        <a:t> </a:t>
                      </a:r>
                      <a:r>
                        <a:rPr lang="en-IE" sz="2800" b="0"/>
                        <a:t>disagreements</a:t>
                      </a:r>
                      <a:r>
                        <a:rPr lang="en-IE" sz="2800" b="1"/>
                        <a:t>-discuss</a:t>
                      </a:r>
                      <a:r>
                        <a:rPr lang="en-IE" sz="2800"/>
                        <a:t> flaws, focus on the one that you think is their tragic flaw (1-2 minutes)</a:t>
                      </a:r>
                      <a:endParaRPr sz="2800"/>
                    </a:p>
                  </a:txBody>
                  <a:tcPr marL="91450" marR="91450" marT="45725" marB="45725"/>
                </a:tc>
              </a:tr>
              <a:tr h="370850">
                <a:tc>
                  <a:txBody>
                    <a:bodyPr/>
                    <a:lstStyle/>
                    <a:p>
                      <a:pPr marL="0" marR="0" lvl="0" indent="0" algn="ctr" rtl="0">
                        <a:spcBef>
                          <a:spcPts val="0"/>
                        </a:spcBef>
                        <a:spcAft>
                          <a:spcPts val="0"/>
                        </a:spcAft>
                        <a:buNone/>
                      </a:pPr>
                      <a:r>
                        <a:rPr lang="en-IE" sz="2800" dirty="0"/>
                        <a:t>7</a:t>
                      </a:r>
                      <a:endParaRPr dirty="0"/>
                    </a:p>
                  </a:txBody>
                  <a:tcPr marL="91450" marR="91450" marT="45725" marB="45725"/>
                </a:tc>
                <a:tc>
                  <a:txBody>
                    <a:bodyPr/>
                    <a:lstStyle/>
                    <a:p>
                      <a:pPr marL="0" marR="0" lvl="0" indent="0" algn="l" rtl="0">
                        <a:spcBef>
                          <a:spcPts val="0"/>
                        </a:spcBef>
                        <a:spcAft>
                          <a:spcPts val="0"/>
                        </a:spcAft>
                        <a:buNone/>
                      </a:pPr>
                      <a:r>
                        <a:rPr lang="en-IE" sz="2800" b="1"/>
                        <a:t>Presents</a:t>
                      </a:r>
                      <a:r>
                        <a:rPr lang="en-IE" sz="2800"/>
                        <a:t> disagreements agreeably (3 minutes)</a:t>
                      </a:r>
                      <a:endParaRPr sz="2800"/>
                    </a:p>
                  </a:txBody>
                  <a:tcPr marL="91450" marR="91450" marT="45725" marB="457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a:solidFill>
                  <a:schemeClr val="dk1"/>
                </a:solidFill>
                <a:latin typeface="Source Sans Pro"/>
                <a:ea typeface="Source Sans Pro"/>
                <a:cs typeface="Source Sans Pro"/>
                <a:sym typeface="Source Sans Pro"/>
              </a:rPr>
              <a:t>Academic Controversy</a:t>
            </a:r>
            <a:endParaRPr/>
          </a:p>
        </p:txBody>
      </p:sp>
      <p:graphicFrame>
        <p:nvGraphicFramePr>
          <p:cNvPr id="296" name="Shape 296"/>
          <p:cNvGraphicFramePr/>
          <p:nvPr>
            <p:extLst>
              <p:ext uri="{D42A27DB-BD31-4B8C-83A1-F6EECF244321}">
                <p14:modId xmlns:p14="http://schemas.microsoft.com/office/powerpoint/2010/main" val="3477230542"/>
              </p:ext>
            </p:extLst>
          </p:nvPr>
        </p:nvGraphicFramePr>
        <p:xfrm>
          <a:off x="457200" y="1600199"/>
          <a:ext cx="8229600" cy="4056425"/>
        </p:xfrm>
        <a:graphic>
          <a:graphicData uri="http://schemas.openxmlformats.org/drawingml/2006/table">
            <a:tbl>
              <a:tblPr firstRow="1" bandRow="1">
                <a:noFill/>
                <a:tableStyleId>{2427111D-9D56-46CF-A1DA-1761B3F7D794}</a:tableStyleId>
              </a:tblPr>
              <a:tblGrid>
                <a:gridCol w="922725"/>
                <a:gridCol w="7306875"/>
              </a:tblGrid>
              <a:tr h="579975">
                <a:tc>
                  <a:txBody>
                    <a:bodyPr/>
                    <a:lstStyle/>
                    <a:p>
                      <a:pPr marL="0" marR="0" lvl="0" indent="0" algn="l" rtl="0">
                        <a:spcBef>
                          <a:spcPts val="0"/>
                        </a:spcBef>
                        <a:spcAft>
                          <a:spcPts val="0"/>
                        </a:spcAft>
                        <a:buNone/>
                      </a:pPr>
                      <a:r>
                        <a:rPr lang="en-IE" sz="2800" dirty="0"/>
                        <a:t>Step</a:t>
                      </a:r>
                      <a:endParaRPr dirty="0"/>
                    </a:p>
                  </a:txBody>
                  <a:tcPr marL="91450" marR="91450" marT="45725" marB="45725"/>
                </a:tc>
                <a:tc>
                  <a:txBody>
                    <a:bodyPr/>
                    <a:lstStyle/>
                    <a:p>
                      <a:pPr marL="0" marR="0" lvl="0" indent="0" algn="l" rtl="0">
                        <a:spcBef>
                          <a:spcPts val="0"/>
                        </a:spcBef>
                        <a:spcAft>
                          <a:spcPts val="0"/>
                        </a:spcAft>
                        <a:buNone/>
                      </a:pPr>
                      <a:endParaRPr sz="2800"/>
                    </a:p>
                  </a:txBody>
                  <a:tcPr marL="91450" marR="91450" marT="45725" marB="45725"/>
                </a:tc>
              </a:tr>
              <a:tr h="579975">
                <a:tc>
                  <a:txBody>
                    <a:bodyPr/>
                    <a:lstStyle/>
                    <a:p>
                      <a:pPr marL="0" marR="0" lvl="0" indent="0" algn="ctr" rtl="0">
                        <a:spcBef>
                          <a:spcPts val="0"/>
                        </a:spcBef>
                        <a:spcAft>
                          <a:spcPts val="0"/>
                        </a:spcAft>
                        <a:buNone/>
                      </a:pPr>
                      <a:r>
                        <a:rPr lang="en-IE" sz="2800" dirty="0"/>
                        <a:t>8</a:t>
                      </a:r>
                      <a:endParaRPr dirty="0"/>
                    </a:p>
                  </a:txBody>
                  <a:tcPr marL="91450" marR="91450" marT="45725" marB="45725"/>
                </a:tc>
                <a:tc>
                  <a:txBody>
                    <a:bodyPr/>
                    <a:lstStyle/>
                    <a:p>
                      <a:pPr marL="0" marR="0" lvl="0" indent="0" algn="l" rtl="0">
                        <a:spcBef>
                          <a:spcPts val="0"/>
                        </a:spcBef>
                        <a:spcAft>
                          <a:spcPts val="0"/>
                        </a:spcAft>
                        <a:buNone/>
                      </a:pPr>
                      <a:r>
                        <a:rPr lang="en-IE" sz="2800" b="1"/>
                        <a:t>Change</a:t>
                      </a:r>
                      <a:r>
                        <a:rPr lang="en-IE" sz="2800"/>
                        <a:t> sides-stand up, change seats, argue opposite side of the issue</a:t>
                      </a:r>
                      <a:endParaRPr sz="2800"/>
                    </a:p>
                  </a:txBody>
                  <a:tcPr marL="91450" marR="91450" marT="45725" marB="45725"/>
                </a:tc>
              </a:tr>
              <a:tr h="579975">
                <a:tc>
                  <a:txBody>
                    <a:bodyPr/>
                    <a:lstStyle/>
                    <a:p>
                      <a:pPr marL="0" marR="0" lvl="0" indent="0" algn="ctr" rtl="0">
                        <a:spcBef>
                          <a:spcPts val="0"/>
                        </a:spcBef>
                        <a:spcAft>
                          <a:spcPts val="0"/>
                        </a:spcAft>
                        <a:buNone/>
                      </a:pPr>
                      <a:r>
                        <a:rPr lang="en-IE" sz="2800" dirty="0"/>
                        <a:t>9</a:t>
                      </a:r>
                      <a:endParaRPr dirty="0"/>
                    </a:p>
                  </a:txBody>
                  <a:tcPr marL="91450" marR="91450" marT="45725" marB="45725"/>
                </a:tc>
                <a:tc>
                  <a:txBody>
                    <a:bodyPr/>
                    <a:lstStyle/>
                    <a:p>
                      <a:pPr marL="0" marR="0" lvl="0" indent="0" algn="l" rtl="0">
                        <a:spcBef>
                          <a:spcPts val="0"/>
                        </a:spcBef>
                        <a:spcAft>
                          <a:spcPts val="0"/>
                        </a:spcAft>
                        <a:buNone/>
                      </a:pPr>
                      <a:r>
                        <a:rPr lang="en-IE" sz="2800"/>
                        <a:t>Repeat steps 4 to 7.</a:t>
                      </a:r>
                      <a:endParaRPr/>
                    </a:p>
                  </a:txBody>
                  <a:tcPr marL="91450" marR="91450" marT="45725" marB="45725"/>
                </a:tc>
              </a:tr>
              <a:tr h="1001050">
                <a:tc>
                  <a:txBody>
                    <a:bodyPr/>
                    <a:lstStyle/>
                    <a:p>
                      <a:pPr marL="0" marR="0" lvl="0" indent="0" algn="ctr" rtl="0">
                        <a:spcBef>
                          <a:spcPts val="0"/>
                        </a:spcBef>
                        <a:spcAft>
                          <a:spcPts val="0"/>
                        </a:spcAft>
                        <a:buNone/>
                      </a:pPr>
                      <a:r>
                        <a:rPr lang="en-IE" sz="2800" dirty="0"/>
                        <a:t>10</a:t>
                      </a:r>
                      <a:endParaRPr dirty="0"/>
                    </a:p>
                  </a:txBody>
                  <a:tcPr marL="91450" marR="91450" marT="45725" marB="45725"/>
                </a:tc>
                <a:tc>
                  <a:txBody>
                    <a:bodyPr/>
                    <a:lstStyle/>
                    <a:p>
                      <a:pPr marL="0" marR="0" lvl="0" indent="0" algn="l" rtl="0">
                        <a:spcBef>
                          <a:spcPts val="0"/>
                        </a:spcBef>
                        <a:spcAft>
                          <a:spcPts val="0"/>
                        </a:spcAft>
                        <a:buNone/>
                      </a:pPr>
                      <a:r>
                        <a:rPr lang="en-IE" sz="2800" b="1"/>
                        <a:t>Conduct</a:t>
                      </a:r>
                      <a:r>
                        <a:rPr lang="en-IE" sz="2800"/>
                        <a:t> a Round Robin on your position- </a:t>
                      </a:r>
                      <a:r>
                        <a:rPr lang="en-IE" sz="2800" b="1"/>
                        <a:t>discuss</a:t>
                      </a:r>
                      <a:r>
                        <a:rPr lang="en-IE" sz="2800"/>
                        <a:t> individually what your stance is, based on arguments</a:t>
                      </a:r>
                      <a:endParaRPr sz="2800"/>
                    </a:p>
                  </a:txBody>
                  <a:tcPr marL="91450" marR="91450" marT="45725" marB="45725"/>
                </a:tc>
              </a:tr>
              <a:tr h="579975">
                <a:tc>
                  <a:txBody>
                    <a:bodyPr/>
                    <a:lstStyle/>
                    <a:p>
                      <a:pPr marL="0" marR="0" lvl="0" indent="0" algn="ctr" rtl="0">
                        <a:spcBef>
                          <a:spcPts val="0"/>
                        </a:spcBef>
                        <a:spcAft>
                          <a:spcPts val="0"/>
                        </a:spcAft>
                        <a:buNone/>
                      </a:pPr>
                      <a:r>
                        <a:rPr lang="en-IE" sz="2800" dirty="0"/>
                        <a:t>11</a:t>
                      </a:r>
                      <a:endParaRPr dirty="0"/>
                    </a:p>
                  </a:txBody>
                  <a:tcPr marL="91450" marR="91450" marT="45725" marB="45725"/>
                </a:tc>
                <a:tc>
                  <a:txBody>
                    <a:bodyPr/>
                    <a:lstStyle/>
                    <a:p>
                      <a:pPr marL="0" marR="0" lvl="0" indent="0" algn="l" rtl="0">
                        <a:spcBef>
                          <a:spcPts val="0"/>
                        </a:spcBef>
                        <a:spcAft>
                          <a:spcPts val="0"/>
                        </a:spcAft>
                        <a:buNone/>
                      </a:pPr>
                      <a:r>
                        <a:rPr lang="en-IE" sz="2800"/>
                        <a:t>Attempt consensus-share group’s thinking.</a:t>
                      </a:r>
                      <a:endParaRPr sz="2800"/>
                    </a:p>
                  </a:txBody>
                  <a:tcPr marL="91450" marR="91450" marT="45725" marB="457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4400"/>
              <a:buFont typeface="Source Sans Pro"/>
              <a:buNone/>
            </a:pPr>
            <a:r>
              <a:rPr lang="en-IE" sz="4400" b="0" i="0" u="none" strike="noStrike" cap="none" dirty="0">
                <a:solidFill>
                  <a:srgbClr val="0065BD"/>
                </a:solidFill>
                <a:latin typeface="Source Sans Pro"/>
                <a:ea typeface="Source Sans Pro"/>
                <a:cs typeface="Source Sans Pro"/>
                <a:sym typeface="Source Sans Pro"/>
              </a:rPr>
              <a:t>Effective Uses</a:t>
            </a:r>
            <a:endParaRPr dirty="0"/>
          </a:p>
        </p:txBody>
      </p:sp>
      <p:sp>
        <p:nvSpPr>
          <p:cNvPr id="303" name="Shape 303"/>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Use in all subject areas</a:t>
            </a:r>
            <a:endParaRPr/>
          </a:p>
          <a:p>
            <a:pPr marL="342900" marR="0" lvl="0" indent="-139700" algn="l" rtl="0">
              <a:spcBef>
                <a:spcPts val="640"/>
              </a:spcBef>
              <a:spcAft>
                <a:spcPts val="0"/>
              </a:spcAft>
              <a:buClr>
                <a:srgbClr val="4D4F53"/>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Use to express thoughts and opinions on a topic </a:t>
            </a:r>
            <a:endParaRPr/>
          </a:p>
          <a:p>
            <a:pPr marL="342900" marR="0" lvl="0" indent="-139700" algn="l" rtl="0">
              <a:spcBef>
                <a:spcPts val="640"/>
              </a:spcBef>
              <a:spcAft>
                <a:spcPts val="0"/>
              </a:spcAft>
              <a:buClr>
                <a:srgbClr val="4D4F53"/>
              </a:buClr>
              <a:buSzPts val="3200"/>
              <a:buFont typeface="Arial"/>
              <a:buNone/>
            </a:pPr>
            <a:endParaRPr sz="3200" b="0" i="0" u="none" strike="noStrike" cap="none">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Use to provide structure in group discussions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4400"/>
              <a:buFont typeface="Source Sans Pro"/>
              <a:buNone/>
            </a:pPr>
            <a:r>
              <a:rPr lang="en-IE" sz="4400" b="0" i="0" u="none" strike="noStrike" cap="none" dirty="0">
                <a:solidFill>
                  <a:srgbClr val="0065BD"/>
                </a:solidFill>
                <a:latin typeface="Source Sans Pro"/>
                <a:ea typeface="Source Sans Pro"/>
                <a:cs typeface="Source Sans Pro"/>
                <a:sym typeface="Source Sans Pro"/>
              </a:rPr>
              <a:t>Extensions/Modifications</a:t>
            </a:r>
            <a:endParaRPr dirty="0"/>
          </a:p>
        </p:txBody>
      </p:sp>
      <p:sp>
        <p:nvSpPr>
          <p:cNvPr id="309" name="Shape 309"/>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IE" sz="3200" b="0" i="0" u="none" strike="noStrike" cap="none" dirty="0">
                <a:solidFill>
                  <a:schemeClr val="dk1"/>
                </a:solidFill>
                <a:latin typeface="Source Sans Pro"/>
                <a:ea typeface="Source Sans Pro"/>
                <a:cs typeface="Source Sans Pro"/>
                <a:sym typeface="Source Sans Pro"/>
              </a:rPr>
              <a:t>Write a compare </a:t>
            </a:r>
            <a:r>
              <a:rPr lang="en-IE" sz="3200" b="0" i="0" u="none" strike="noStrike" cap="none" dirty="0" smtClean="0">
                <a:solidFill>
                  <a:schemeClr val="dk1"/>
                </a:solidFill>
                <a:latin typeface="Source Sans Pro"/>
                <a:ea typeface="Source Sans Pro"/>
                <a:cs typeface="Source Sans Pro"/>
                <a:sym typeface="Source Sans Pro"/>
              </a:rPr>
              <a:t>and </a:t>
            </a:r>
            <a:r>
              <a:rPr lang="en-IE" sz="3200" b="0" i="0" u="none" strike="noStrike" cap="none" dirty="0">
                <a:solidFill>
                  <a:schemeClr val="dk1"/>
                </a:solidFill>
                <a:latin typeface="Source Sans Pro"/>
                <a:ea typeface="Source Sans Pro"/>
                <a:cs typeface="Source Sans Pro"/>
                <a:sym typeface="Source Sans Pro"/>
              </a:rPr>
              <a:t>contrast </a:t>
            </a:r>
            <a:r>
              <a:rPr lang="en-IE" sz="3200" b="0" i="0" u="none" strike="noStrike" cap="none" dirty="0" smtClean="0">
                <a:solidFill>
                  <a:schemeClr val="dk1"/>
                </a:solidFill>
                <a:latin typeface="Source Sans Pro"/>
                <a:ea typeface="Source Sans Pro"/>
                <a:cs typeface="Source Sans Pro"/>
                <a:sym typeface="Source Sans Pro"/>
              </a:rPr>
              <a:t>essay.</a:t>
            </a:r>
            <a:endParaRPr dirty="0"/>
          </a:p>
          <a:p>
            <a:pPr marL="342900" marR="0" lvl="0" indent="-139700" algn="l" rtl="0">
              <a:spcBef>
                <a:spcPts val="640"/>
              </a:spcBef>
              <a:spcAft>
                <a:spcPts val="0"/>
              </a:spcAft>
              <a:buClr>
                <a:srgbClr val="4D4F53"/>
              </a:buClr>
              <a:buSzPts val="3200"/>
              <a:buFont typeface="Arial"/>
              <a:buNone/>
            </a:pPr>
            <a:endParaRPr sz="3200" b="0" i="0" u="none" strike="noStrike" cap="none" dirty="0">
              <a:solidFill>
                <a:schemeClr val="dk1"/>
              </a:solidFill>
              <a:latin typeface="Source Sans Pro"/>
              <a:ea typeface="Source Sans Pro"/>
              <a:cs typeface="Source Sans Pro"/>
              <a:sym typeface="Source Sans Pro"/>
            </a:endParaRPr>
          </a:p>
          <a:p>
            <a:pPr marL="342900" marR="0" lvl="0" indent="-342900" algn="l" rtl="0">
              <a:spcBef>
                <a:spcPts val="640"/>
              </a:spcBef>
              <a:spcAft>
                <a:spcPts val="0"/>
              </a:spcAft>
              <a:buClr>
                <a:schemeClr val="dk1"/>
              </a:buClr>
              <a:buSzPts val="3200"/>
              <a:buFont typeface="Arial"/>
              <a:buChar char="•"/>
            </a:pPr>
            <a:r>
              <a:rPr lang="en-IE" sz="3200" b="0" i="0" u="none" strike="noStrike" cap="none" dirty="0">
                <a:solidFill>
                  <a:schemeClr val="dk1"/>
                </a:solidFill>
                <a:latin typeface="Source Sans Pro"/>
                <a:ea typeface="Source Sans Pro"/>
                <a:cs typeface="Source Sans Pro"/>
                <a:sym typeface="Source Sans Pro"/>
              </a:rPr>
              <a:t>Design a poster supporting one side of the </a:t>
            </a:r>
            <a:r>
              <a:rPr lang="en-IE" sz="3200" b="0" i="0" u="none" strike="noStrike" cap="none" dirty="0" smtClean="0">
                <a:solidFill>
                  <a:schemeClr val="dk1"/>
                </a:solidFill>
                <a:latin typeface="Source Sans Pro"/>
                <a:ea typeface="Source Sans Pro"/>
                <a:cs typeface="Source Sans Pro"/>
                <a:sym typeface="Source Sans Pro"/>
              </a:rPr>
              <a:t>issue.</a:t>
            </a:r>
            <a:endParaRPr dirty="0"/>
          </a:p>
          <a:p>
            <a:pPr marL="342900" marR="0" lvl="0" indent="-139700" algn="l" rtl="0">
              <a:spcBef>
                <a:spcPts val="640"/>
              </a:spcBef>
              <a:spcAft>
                <a:spcPts val="0"/>
              </a:spcAft>
              <a:buClr>
                <a:srgbClr val="4D4F53"/>
              </a:buClr>
              <a:buSzPts val="3200"/>
              <a:buFont typeface="Arial"/>
              <a:buNone/>
            </a:pPr>
            <a:endParaRPr sz="3200" b="0" i="0" u="none" strike="noStrike" cap="none" dirty="0">
              <a:solidFill>
                <a:schemeClr val="dk1"/>
              </a:solidFill>
              <a:latin typeface="Source Sans Pro"/>
              <a:ea typeface="Source Sans Pro"/>
              <a:cs typeface="Source Sans Pro"/>
              <a:sym typeface="Source Sans Pro"/>
            </a:endParaRPr>
          </a:p>
          <a:p>
            <a:pPr marL="0" marR="0" lvl="0" indent="0" algn="l" rtl="0">
              <a:spcBef>
                <a:spcPts val="640"/>
              </a:spcBef>
              <a:spcAft>
                <a:spcPts val="0"/>
              </a:spcAft>
              <a:buClr>
                <a:srgbClr val="4D4F53"/>
              </a:buClr>
              <a:buSzPts val="3200"/>
              <a:buFont typeface="Arial"/>
              <a:buNone/>
            </a:pPr>
            <a:endParaRPr sz="32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p:cNvPicPr preferRelativeResize="0">
            <a:picLocks noGrp="1"/>
          </p:cNvPicPr>
          <p:nvPr>
            <p:ph type="body" idx="1"/>
          </p:nvPr>
        </p:nvPicPr>
        <p:blipFill rotWithShape="1">
          <a:blip r:embed="rId3">
            <a:alphaModFix/>
          </a:blip>
          <a:srcRect/>
          <a:stretch/>
        </p:blipFill>
        <p:spPr>
          <a:xfrm>
            <a:off x="393129" y="163873"/>
            <a:ext cx="2682645" cy="2421631"/>
          </a:xfrm>
          <a:prstGeom prst="rect">
            <a:avLst/>
          </a:prstGeom>
          <a:solidFill>
            <a:schemeClr val="lt1"/>
          </a:solidFill>
          <a:ln w="25400" cap="flat" cmpd="sng">
            <a:solidFill>
              <a:schemeClr val="accent2"/>
            </a:solidFill>
            <a:prstDash val="solid"/>
            <a:round/>
            <a:headEnd type="none" w="sm" len="sm"/>
            <a:tailEnd type="none" w="sm" len="sm"/>
          </a:ln>
        </p:spPr>
      </p:pic>
      <p:sp>
        <p:nvSpPr>
          <p:cNvPr id="315" name="Shape 315"/>
          <p:cNvSpPr txBox="1"/>
          <p:nvPr/>
        </p:nvSpPr>
        <p:spPr>
          <a:xfrm>
            <a:off x="221983" y="2708614"/>
            <a:ext cx="3953409" cy="3108543"/>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2800" b="1" i="0" u="none" strike="noStrike" cap="none" dirty="0">
                <a:solidFill>
                  <a:schemeClr val="dk1"/>
                </a:solidFill>
                <a:latin typeface="Source Sans Pro"/>
                <a:ea typeface="Source Sans Pro"/>
                <a:cs typeface="Source Sans Pro"/>
                <a:sym typeface="Source Sans Pro"/>
              </a:rPr>
              <a:t>Key Benefits</a:t>
            </a:r>
            <a:r>
              <a:rPr lang="en-IE" sz="2800" b="0" i="0" u="none" strike="noStrike" cap="none" dirty="0">
                <a:solidFill>
                  <a:schemeClr val="dk1"/>
                </a:solidFill>
                <a:latin typeface="Source Sans Pro"/>
                <a:ea typeface="Source Sans Pro"/>
                <a:cs typeface="Source Sans Pro"/>
                <a:sym typeface="Source Sans Pro"/>
              </a:rPr>
              <a:t>:</a:t>
            </a:r>
            <a:endParaRPr dirty="0"/>
          </a:p>
          <a:p>
            <a:pPr marL="457200" marR="0" lvl="0" indent="-457200" rtl="0">
              <a:spcBef>
                <a:spcPts val="0"/>
              </a:spcBef>
              <a:spcAft>
                <a:spcPts val="0"/>
              </a:spcAft>
              <a:buClr>
                <a:schemeClr val="dk1"/>
              </a:buClr>
              <a:buSzPts val="2800"/>
              <a:buFont typeface="Arial"/>
              <a:buChar char="•"/>
            </a:pPr>
            <a:r>
              <a:rPr lang="en-IE" sz="2800" b="0" i="0" u="none" strike="noStrike" cap="none" dirty="0" smtClean="0">
                <a:solidFill>
                  <a:schemeClr val="dk1"/>
                </a:solidFill>
                <a:latin typeface="Source Sans Pro"/>
                <a:ea typeface="Source Sans Pro"/>
                <a:cs typeface="Source Sans Pro"/>
                <a:sym typeface="Source Sans Pro"/>
              </a:rPr>
              <a:t>allows </a:t>
            </a:r>
            <a:r>
              <a:rPr lang="en-IE" sz="2800" b="0" i="0" u="none" strike="noStrike" cap="none" dirty="0">
                <a:solidFill>
                  <a:schemeClr val="dk1"/>
                </a:solidFill>
                <a:latin typeface="Source Sans Pro"/>
                <a:ea typeface="Source Sans Pro"/>
                <a:cs typeface="Source Sans Pro"/>
                <a:sym typeface="Source Sans Pro"/>
              </a:rPr>
              <a:t>each student take a turn</a:t>
            </a:r>
            <a:endParaRPr dirty="0"/>
          </a:p>
          <a:p>
            <a:pPr marL="457200" marR="0" lvl="0" indent="-457200" rtl="0">
              <a:spcBef>
                <a:spcPts val="0"/>
              </a:spcBef>
              <a:spcAft>
                <a:spcPts val="0"/>
              </a:spcAft>
              <a:buClr>
                <a:schemeClr val="dk1"/>
              </a:buClr>
              <a:buSzPts val="2800"/>
              <a:buFont typeface="Arial"/>
              <a:buChar char="•"/>
            </a:pPr>
            <a:r>
              <a:rPr lang="en-IE" sz="2800" b="0" i="0" u="none" strike="noStrike" cap="none" dirty="0">
                <a:solidFill>
                  <a:schemeClr val="dk1"/>
                </a:solidFill>
                <a:latin typeface="Source Sans Pro"/>
                <a:ea typeface="Source Sans Pro"/>
                <a:cs typeface="Source Sans Pro"/>
                <a:sym typeface="Source Sans Pro"/>
              </a:rPr>
              <a:t>provides structure where only one student is speaking at a time</a:t>
            </a:r>
            <a:endParaRPr dirty="0"/>
          </a:p>
        </p:txBody>
      </p:sp>
      <p:sp>
        <p:nvSpPr>
          <p:cNvPr id="316" name="Shape 316"/>
          <p:cNvSpPr txBox="1"/>
          <p:nvPr/>
        </p:nvSpPr>
        <p:spPr>
          <a:xfrm>
            <a:off x="4305994" y="200235"/>
            <a:ext cx="4638502" cy="5016758"/>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1" i="0" u="none" strike="noStrike" cap="none" dirty="0">
                <a:solidFill>
                  <a:schemeClr val="dk1"/>
                </a:solidFill>
                <a:latin typeface="Source Sans Pro"/>
                <a:ea typeface="Source Sans Pro"/>
                <a:cs typeface="Source Sans Pro"/>
                <a:sym typeface="Source Sans Pro"/>
              </a:rPr>
              <a:t>Effective Uses</a:t>
            </a:r>
            <a:r>
              <a:rPr lang="en-IE" sz="3200" b="0" i="0" u="none" strike="noStrike" cap="none" dirty="0">
                <a:solidFill>
                  <a:schemeClr val="dk1"/>
                </a:solidFill>
                <a:latin typeface="Source Sans Pro"/>
                <a:ea typeface="Source Sans Pro"/>
                <a:cs typeface="Source Sans Pro"/>
                <a:sym typeface="Source Sans Pro"/>
              </a:rPr>
              <a:t>:</a:t>
            </a:r>
            <a:endParaRPr dirty="0"/>
          </a:p>
          <a:p>
            <a:pPr marL="457200" marR="0" lvl="0" indent="-457200" rtl="0">
              <a:spcBef>
                <a:spcPts val="0"/>
              </a:spcBef>
              <a:spcAft>
                <a:spcPts val="0"/>
              </a:spcAft>
              <a:buClr>
                <a:schemeClr val="dk1"/>
              </a:buClr>
              <a:buSzPts val="3200"/>
              <a:buFont typeface="Arial"/>
              <a:buChar char="•"/>
            </a:pPr>
            <a:r>
              <a:rPr lang="en-IE" sz="2800" b="0" i="0" u="none" strike="noStrike" cap="none" dirty="0" smtClean="0">
                <a:solidFill>
                  <a:schemeClr val="dk1"/>
                </a:solidFill>
                <a:latin typeface="Source Sans Pro"/>
                <a:ea typeface="Source Sans Pro"/>
                <a:cs typeface="Source Sans Pro"/>
                <a:sym typeface="Source Sans Pro"/>
              </a:rPr>
              <a:t>To </a:t>
            </a:r>
            <a:r>
              <a:rPr lang="en-IE" sz="2800" b="1" i="0" u="none" strike="noStrike" cap="none" dirty="0" smtClean="0">
                <a:solidFill>
                  <a:schemeClr val="dk1"/>
                </a:solidFill>
                <a:latin typeface="Source Sans Pro"/>
                <a:ea typeface="Source Sans Pro"/>
                <a:cs typeface="Source Sans Pro"/>
                <a:sym typeface="Source Sans Pro"/>
              </a:rPr>
              <a:t>access</a:t>
            </a:r>
            <a:r>
              <a:rPr lang="en-IE" sz="2800" b="0" i="0" u="none" strike="noStrike" cap="none" dirty="0" smtClean="0">
                <a:solidFill>
                  <a:schemeClr val="dk1"/>
                </a:solidFill>
                <a:latin typeface="Source Sans Pro"/>
                <a:ea typeface="Source Sans Pro"/>
                <a:cs typeface="Source Sans Pro"/>
                <a:sym typeface="Source Sans Pro"/>
              </a:rPr>
              <a:t> </a:t>
            </a:r>
            <a:r>
              <a:rPr lang="en-IE" sz="2800" b="0" i="0" u="none" strike="noStrike" cap="none" dirty="0">
                <a:solidFill>
                  <a:schemeClr val="dk1"/>
                </a:solidFill>
                <a:latin typeface="Source Sans Pro"/>
                <a:ea typeface="Source Sans Pro"/>
                <a:cs typeface="Source Sans Pro"/>
                <a:sym typeface="Source Sans Pro"/>
              </a:rPr>
              <a:t>prior </a:t>
            </a:r>
            <a:r>
              <a:rPr lang="en-IE" sz="2800" b="1" i="0" u="none" strike="noStrike" cap="none" dirty="0">
                <a:solidFill>
                  <a:schemeClr val="dk1"/>
                </a:solidFill>
                <a:latin typeface="Source Sans Pro"/>
                <a:ea typeface="Source Sans Pro"/>
                <a:cs typeface="Source Sans Pro"/>
                <a:sym typeface="Source Sans Pro"/>
              </a:rPr>
              <a:t>knowledge</a:t>
            </a:r>
            <a:r>
              <a:rPr lang="en-IE" sz="2800" b="0" i="0" u="none" strike="noStrike" cap="none" dirty="0">
                <a:solidFill>
                  <a:schemeClr val="dk1"/>
                </a:solidFill>
                <a:latin typeface="Source Sans Pro"/>
                <a:ea typeface="Source Sans Pro"/>
                <a:cs typeface="Source Sans Pro"/>
                <a:sym typeface="Source Sans Pro"/>
              </a:rPr>
              <a:t> or to review </a:t>
            </a:r>
            <a:r>
              <a:rPr lang="en-IE" sz="2800" b="0" i="0" u="none" strike="noStrike" cap="none" dirty="0" smtClean="0">
                <a:solidFill>
                  <a:schemeClr val="dk1"/>
                </a:solidFill>
                <a:latin typeface="Source Sans Pro"/>
                <a:ea typeface="Source Sans Pro"/>
                <a:cs typeface="Source Sans Pro"/>
                <a:sym typeface="Source Sans Pro"/>
              </a:rPr>
              <a:t>learning</a:t>
            </a:r>
          </a:p>
          <a:p>
            <a:pPr marL="457200" marR="0" lvl="0" indent="-457200" rtl="0">
              <a:spcBef>
                <a:spcPts val="0"/>
              </a:spcBef>
              <a:spcAft>
                <a:spcPts val="0"/>
              </a:spcAft>
              <a:buClr>
                <a:schemeClr val="dk1"/>
              </a:buClr>
              <a:buSzPts val="3200"/>
              <a:buFont typeface="Arial"/>
              <a:buChar char="•"/>
            </a:pPr>
            <a:endParaRPr sz="2800" dirty="0"/>
          </a:p>
          <a:p>
            <a:pPr marL="457200" marR="0" lvl="0" indent="-457200" rtl="0">
              <a:spcBef>
                <a:spcPts val="0"/>
              </a:spcBef>
              <a:spcAft>
                <a:spcPts val="0"/>
              </a:spcAft>
              <a:buClr>
                <a:schemeClr val="dk1"/>
              </a:buClr>
              <a:buSzPts val="3200"/>
              <a:buFont typeface="Arial"/>
              <a:buChar char="•"/>
            </a:pPr>
            <a:r>
              <a:rPr lang="en-IE" sz="2800" b="0" i="0" u="none" strike="noStrike" cap="none" dirty="0">
                <a:solidFill>
                  <a:schemeClr val="dk1"/>
                </a:solidFill>
                <a:latin typeface="Source Sans Pro"/>
                <a:ea typeface="Source Sans Pro"/>
                <a:cs typeface="Source Sans Pro"/>
                <a:sym typeface="Source Sans Pro"/>
              </a:rPr>
              <a:t>to </a:t>
            </a:r>
            <a:r>
              <a:rPr lang="en-IE" sz="2800" b="1" i="0" u="none" strike="noStrike" cap="none" dirty="0">
                <a:solidFill>
                  <a:schemeClr val="dk1"/>
                </a:solidFill>
                <a:latin typeface="Source Sans Pro"/>
                <a:ea typeface="Source Sans Pro"/>
                <a:cs typeface="Source Sans Pro"/>
                <a:sym typeface="Source Sans Pro"/>
              </a:rPr>
              <a:t>encourage</a:t>
            </a:r>
            <a:r>
              <a:rPr lang="en-IE" sz="2800" b="0" i="0" u="none" strike="noStrike" cap="none" dirty="0">
                <a:solidFill>
                  <a:schemeClr val="dk1"/>
                </a:solidFill>
                <a:latin typeface="Source Sans Pro"/>
                <a:ea typeface="Source Sans Pro"/>
                <a:cs typeface="Source Sans Pro"/>
                <a:sym typeface="Source Sans Pro"/>
              </a:rPr>
              <a:t> the expression of </a:t>
            </a:r>
            <a:r>
              <a:rPr lang="en-IE" sz="2800" b="1" i="0" u="none" strike="noStrike" cap="none" dirty="0">
                <a:solidFill>
                  <a:schemeClr val="dk1"/>
                </a:solidFill>
                <a:latin typeface="Source Sans Pro"/>
                <a:ea typeface="Source Sans Pro"/>
                <a:cs typeface="Source Sans Pro"/>
                <a:sym typeface="Source Sans Pro"/>
              </a:rPr>
              <a:t>thoughts</a:t>
            </a:r>
            <a:r>
              <a:rPr lang="en-IE" sz="2800" b="0" i="0" u="none" strike="noStrike" cap="none" dirty="0">
                <a:solidFill>
                  <a:schemeClr val="dk1"/>
                </a:solidFill>
                <a:latin typeface="Source Sans Pro"/>
                <a:ea typeface="Source Sans Pro"/>
                <a:cs typeface="Source Sans Pro"/>
                <a:sym typeface="Source Sans Pro"/>
              </a:rPr>
              <a:t> and </a:t>
            </a:r>
            <a:r>
              <a:rPr lang="en-IE" sz="2800" b="1" i="0" u="none" strike="noStrike" cap="none" dirty="0">
                <a:solidFill>
                  <a:schemeClr val="dk1"/>
                </a:solidFill>
                <a:latin typeface="Source Sans Pro"/>
                <a:ea typeface="Source Sans Pro"/>
                <a:cs typeface="Source Sans Pro"/>
                <a:sym typeface="Source Sans Pro"/>
              </a:rPr>
              <a:t>opinions</a:t>
            </a:r>
            <a:r>
              <a:rPr lang="en-IE" sz="2800" b="0" i="0" u="none" strike="noStrike" cap="none" dirty="0">
                <a:solidFill>
                  <a:schemeClr val="dk1"/>
                </a:solidFill>
                <a:latin typeface="Source Sans Pro"/>
                <a:ea typeface="Source Sans Pro"/>
                <a:cs typeface="Source Sans Pro"/>
                <a:sym typeface="Source Sans Pro"/>
              </a:rPr>
              <a:t> on a </a:t>
            </a:r>
            <a:r>
              <a:rPr lang="en-IE" sz="2800" b="0" i="0" u="none" strike="noStrike" cap="none" dirty="0" smtClean="0">
                <a:solidFill>
                  <a:schemeClr val="dk1"/>
                </a:solidFill>
                <a:latin typeface="Source Sans Pro"/>
                <a:ea typeface="Source Sans Pro"/>
                <a:cs typeface="Source Sans Pro"/>
                <a:sym typeface="Source Sans Pro"/>
              </a:rPr>
              <a:t>topic</a:t>
            </a:r>
          </a:p>
          <a:p>
            <a:pPr marL="457200" marR="0" lvl="0" indent="-457200" rtl="0">
              <a:spcBef>
                <a:spcPts val="0"/>
              </a:spcBef>
              <a:spcAft>
                <a:spcPts val="0"/>
              </a:spcAft>
              <a:buClr>
                <a:schemeClr val="dk1"/>
              </a:buClr>
              <a:buSzPts val="3200"/>
              <a:buFont typeface="Arial"/>
              <a:buChar char="•"/>
            </a:pPr>
            <a:endParaRPr sz="2800" dirty="0"/>
          </a:p>
          <a:p>
            <a:pPr marL="457200" marR="0" lvl="0" indent="-457200" rtl="0">
              <a:spcBef>
                <a:spcPts val="0"/>
              </a:spcBef>
              <a:spcAft>
                <a:spcPts val="0"/>
              </a:spcAft>
              <a:buClr>
                <a:schemeClr val="dk1"/>
              </a:buClr>
              <a:buSzPts val="3200"/>
              <a:buFont typeface="Arial"/>
              <a:buChar char="•"/>
            </a:pPr>
            <a:r>
              <a:rPr lang="en-IE" sz="2800" b="0" i="0" u="none" strike="noStrike" cap="none" dirty="0">
                <a:solidFill>
                  <a:schemeClr val="dk1"/>
                </a:solidFill>
                <a:latin typeface="Source Sans Pro"/>
                <a:ea typeface="Source Sans Pro"/>
                <a:cs typeface="Source Sans Pro"/>
                <a:sym typeface="Source Sans Pro"/>
              </a:rPr>
              <a:t>to </a:t>
            </a:r>
            <a:r>
              <a:rPr lang="en-IE" sz="2800" b="1" i="0" u="none" strike="noStrike" cap="none" dirty="0">
                <a:solidFill>
                  <a:schemeClr val="dk1"/>
                </a:solidFill>
                <a:latin typeface="Source Sans Pro"/>
                <a:ea typeface="Source Sans Pro"/>
                <a:cs typeface="Source Sans Pro"/>
                <a:sym typeface="Source Sans Pro"/>
              </a:rPr>
              <a:t>provide</a:t>
            </a:r>
            <a:r>
              <a:rPr lang="en-IE" sz="2800" b="0" i="0" u="none" strike="noStrike" cap="none" dirty="0">
                <a:solidFill>
                  <a:schemeClr val="dk1"/>
                </a:solidFill>
                <a:latin typeface="Source Sans Pro"/>
                <a:ea typeface="Source Sans Pro"/>
                <a:cs typeface="Source Sans Pro"/>
                <a:sym typeface="Source Sans Pro"/>
              </a:rPr>
              <a:t> </a:t>
            </a:r>
            <a:r>
              <a:rPr lang="en-IE" sz="2800" b="1" i="0" u="none" strike="noStrike" cap="none" dirty="0">
                <a:solidFill>
                  <a:schemeClr val="dk1"/>
                </a:solidFill>
                <a:latin typeface="Source Sans Pro"/>
                <a:ea typeface="Source Sans Pro"/>
                <a:cs typeface="Source Sans Pro"/>
                <a:sym typeface="Source Sans Pro"/>
              </a:rPr>
              <a:t>structure</a:t>
            </a:r>
            <a:r>
              <a:rPr lang="en-IE" sz="2800" b="0" i="0" u="none" strike="noStrike" cap="none" dirty="0">
                <a:solidFill>
                  <a:schemeClr val="dk1"/>
                </a:solidFill>
                <a:latin typeface="Source Sans Pro"/>
                <a:ea typeface="Source Sans Pro"/>
                <a:cs typeface="Source Sans Pro"/>
                <a:sym typeface="Source Sans Pro"/>
              </a:rPr>
              <a:t> to a group discussion</a:t>
            </a:r>
            <a:endParaRPr sz="2800" dirty="0"/>
          </a:p>
          <a:p>
            <a:pPr marL="457200" marR="0" lvl="0" indent="-254000" algn="ctr" rtl="0">
              <a:spcBef>
                <a:spcPts val="0"/>
              </a:spcBef>
              <a:spcAft>
                <a:spcPts val="0"/>
              </a:spcAft>
              <a:buClr>
                <a:schemeClr val="dk1"/>
              </a:buClr>
              <a:buSzPts val="3200"/>
              <a:buFont typeface="Arial"/>
              <a:buNone/>
            </a:pPr>
            <a:endParaRPr sz="32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dirty="0">
                <a:solidFill>
                  <a:schemeClr val="dk1"/>
                </a:solidFill>
                <a:latin typeface="Source Sans Pro"/>
                <a:ea typeface="Source Sans Pro"/>
                <a:cs typeface="Source Sans Pro"/>
                <a:sym typeface="Source Sans Pro"/>
              </a:rPr>
              <a:t>Jigsaw</a:t>
            </a:r>
            <a:endParaRPr dirty="0"/>
          </a:p>
        </p:txBody>
      </p:sp>
      <p:sp>
        <p:nvSpPr>
          <p:cNvPr id="322" name="Shape 322"/>
          <p:cNvSpPr txBox="1">
            <a:spLocks noGrp="1"/>
          </p:cNvSpPr>
          <p:nvPr>
            <p:ph type="body" idx="1"/>
          </p:nvPr>
        </p:nvSpPr>
        <p:spPr>
          <a:xfrm>
            <a:off x="457200" y="1600201"/>
            <a:ext cx="8433412"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IE" sz="3200" b="1" i="0" u="none" strike="noStrike" cap="none" dirty="0" smtClean="0">
                <a:solidFill>
                  <a:srgbClr val="0070C0"/>
                </a:solidFill>
                <a:sym typeface="Source Sans Pro"/>
              </a:rPr>
              <a:t>Description: </a:t>
            </a:r>
            <a:endParaRPr b="1" dirty="0">
              <a:solidFill>
                <a:srgbClr val="0070C0"/>
              </a:solidFill>
            </a:endParaRPr>
          </a:p>
          <a:p>
            <a:pPr marL="342900" marR="0" lvl="0" indent="-342900" algn="l" rtl="0">
              <a:spcBef>
                <a:spcPts val="640"/>
              </a:spcBef>
              <a:spcAft>
                <a:spcPts val="0"/>
              </a:spcAft>
              <a:buClr>
                <a:schemeClr val="dk1"/>
              </a:buClr>
              <a:buSzPts val="3200"/>
              <a:buFont typeface="Arial"/>
              <a:buChar char="•"/>
            </a:pPr>
            <a:r>
              <a:rPr lang="en-IE" sz="3200" b="0" i="0" u="none" strike="noStrike" cap="none" dirty="0">
                <a:solidFill>
                  <a:schemeClr val="dk1"/>
                </a:solidFill>
                <a:latin typeface="Source Sans Pro"/>
                <a:ea typeface="Source Sans Pro"/>
                <a:cs typeface="Source Sans Pro"/>
                <a:sym typeface="Source Sans Pro"/>
              </a:rPr>
              <a:t>A </a:t>
            </a:r>
            <a:r>
              <a:rPr lang="en-IE" sz="3200" b="1" i="0" u="none" strike="noStrike" cap="none" dirty="0">
                <a:solidFill>
                  <a:schemeClr val="dk1"/>
                </a:solidFill>
                <a:latin typeface="Source Sans Pro"/>
                <a:ea typeface="Source Sans Pro"/>
                <a:cs typeface="Source Sans Pro"/>
                <a:sym typeface="Source Sans Pro"/>
              </a:rPr>
              <a:t>cooperative activity </a:t>
            </a:r>
            <a:r>
              <a:rPr lang="en-IE" sz="3200" b="0" i="0" u="none" strike="noStrike" cap="none" dirty="0">
                <a:solidFill>
                  <a:schemeClr val="dk1"/>
                </a:solidFill>
                <a:latin typeface="Source Sans Pro"/>
                <a:ea typeface="Source Sans Pro"/>
                <a:cs typeface="Source Sans Pro"/>
                <a:sym typeface="Source Sans Pro"/>
              </a:rPr>
              <a:t>in which students are part of a cooperative group/team this is called Home </a:t>
            </a:r>
            <a:r>
              <a:rPr lang="en-IE" sz="3200" b="0" i="0" u="none" strike="noStrike" cap="none" dirty="0" smtClean="0">
                <a:solidFill>
                  <a:schemeClr val="dk1"/>
                </a:solidFill>
                <a:latin typeface="Source Sans Pro"/>
                <a:ea typeface="Source Sans Pro"/>
                <a:cs typeface="Source Sans Pro"/>
                <a:sym typeface="Source Sans Pro"/>
              </a:rPr>
              <a:t>Team.</a:t>
            </a:r>
          </a:p>
          <a:p>
            <a:pPr marL="342900" marR="0" lvl="0" indent="-342900" algn="l" rtl="0">
              <a:spcBef>
                <a:spcPts val="640"/>
              </a:spcBef>
              <a:spcAft>
                <a:spcPts val="0"/>
              </a:spcAft>
              <a:buClr>
                <a:schemeClr val="dk1"/>
              </a:buClr>
              <a:buSzPts val="3200"/>
              <a:buFont typeface="Arial"/>
              <a:buChar char="•"/>
            </a:pPr>
            <a:endParaRPr sz="1600" dirty="0"/>
          </a:p>
          <a:p>
            <a:pPr marL="342900" marR="0" lvl="0" indent="-342900" algn="l" rtl="0">
              <a:spcBef>
                <a:spcPts val="640"/>
              </a:spcBef>
              <a:spcAft>
                <a:spcPts val="0"/>
              </a:spcAft>
              <a:buClr>
                <a:schemeClr val="dk1"/>
              </a:buClr>
              <a:buSzPts val="3200"/>
              <a:buFont typeface="Arial"/>
              <a:buChar char="•"/>
            </a:pPr>
            <a:r>
              <a:rPr lang="en-IE" sz="3200" b="0" i="0" u="none" strike="noStrike" cap="none" dirty="0">
                <a:solidFill>
                  <a:schemeClr val="dk1"/>
                </a:solidFill>
                <a:latin typeface="Source Sans Pro"/>
                <a:ea typeface="Source Sans Pro"/>
                <a:cs typeface="Source Sans Pro"/>
                <a:sym typeface="Source Sans Pro"/>
              </a:rPr>
              <a:t>Each member of the home team becomes an </a:t>
            </a:r>
            <a:r>
              <a:rPr lang="en-IE" sz="3200" b="1" i="0" u="none" strike="noStrike" cap="none" dirty="0">
                <a:solidFill>
                  <a:schemeClr val="dk1"/>
                </a:solidFill>
                <a:latin typeface="Source Sans Pro"/>
                <a:ea typeface="Source Sans Pro"/>
                <a:cs typeface="Source Sans Pro"/>
                <a:sym typeface="Source Sans Pro"/>
              </a:rPr>
              <a:t>expert</a:t>
            </a:r>
            <a:r>
              <a:rPr lang="en-IE" sz="3200" b="0" i="0" u="none" strike="noStrike" cap="none" dirty="0">
                <a:solidFill>
                  <a:schemeClr val="dk1"/>
                </a:solidFill>
                <a:latin typeface="Source Sans Pro"/>
                <a:ea typeface="Source Sans Pro"/>
                <a:cs typeface="Source Sans Pro"/>
                <a:sym typeface="Source Sans Pro"/>
              </a:rPr>
              <a:t> on a different aspect of one topic of </a:t>
            </a:r>
            <a:r>
              <a:rPr lang="en-IE" sz="3200" b="0" i="0" u="none" strike="noStrike" cap="none" dirty="0" smtClean="0">
                <a:solidFill>
                  <a:schemeClr val="dk1"/>
                </a:solidFill>
                <a:latin typeface="Source Sans Pro"/>
                <a:ea typeface="Source Sans Pro"/>
                <a:cs typeface="Source Sans Pro"/>
                <a:sym typeface="Source Sans Pro"/>
              </a:rPr>
              <a:t>study.</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dirty="0">
                <a:solidFill>
                  <a:schemeClr val="dk1"/>
                </a:solidFill>
                <a:latin typeface="Source Sans Pro"/>
                <a:ea typeface="Source Sans Pro"/>
                <a:cs typeface="Source Sans Pro"/>
                <a:sym typeface="Source Sans Pro"/>
              </a:rPr>
              <a:t>Jigsaw</a:t>
            </a:r>
            <a:endParaRPr dirty="0"/>
          </a:p>
        </p:txBody>
      </p:sp>
      <p:sp>
        <p:nvSpPr>
          <p:cNvPr id="328" name="Shape 328"/>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IE" sz="3200" b="1" i="0" u="none" strike="noStrike" cap="none" dirty="0">
                <a:solidFill>
                  <a:srgbClr val="0070C0"/>
                </a:solidFill>
                <a:latin typeface="Source Sans Pro"/>
                <a:ea typeface="Source Sans Pro"/>
                <a:cs typeface="Source Sans Pro"/>
                <a:sym typeface="Source Sans Pro"/>
              </a:rPr>
              <a:t>Prior Knowledge </a:t>
            </a:r>
            <a:r>
              <a:rPr lang="en-IE" sz="3200" b="1" i="0" u="none" strike="noStrike" cap="none" dirty="0" smtClean="0">
                <a:solidFill>
                  <a:srgbClr val="0070C0"/>
                </a:solidFill>
                <a:latin typeface="Source Sans Pro"/>
                <a:ea typeface="Source Sans Pro"/>
                <a:cs typeface="Source Sans Pro"/>
                <a:sym typeface="Source Sans Pro"/>
              </a:rPr>
              <a:t>Required:</a:t>
            </a:r>
          </a:p>
          <a:p>
            <a:pPr marL="0" marR="0" lvl="0" indent="0" algn="l" rtl="0">
              <a:spcBef>
                <a:spcPts val="0"/>
              </a:spcBef>
              <a:spcAft>
                <a:spcPts val="0"/>
              </a:spcAft>
              <a:buClr>
                <a:schemeClr val="dk1"/>
              </a:buClr>
              <a:buSzPts val="3200"/>
              <a:buFont typeface="Arial"/>
              <a:buNone/>
            </a:pPr>
            <a:endParaRPr dirty="0"/>
          </a:p>
          <a:p>
            <a:pPr marL="342900" marR="0" lvl="0" indent="-342900" algn="l" rtl="0">
              <a:spcBef>
                <a:spcPts val="640"/>
              </a:spcBef>
              <a:spcAft>
                <a:spcPts val="0"/>
              </a:spcAft>
              <a:buClr>
                <a:schemeClr val="dk1"/>
              </a:buClr>
              <a:buSzPts val="3200"/>
              <a:buFont typeface="Arial"/>
              <a:buChar char="•"/>
            </a:pPr>
            <a:r>
              <a:rPr lang="en-IE" sz="3200" b="0" i="0" u="none" strike="noStrike" cap="none" dirty="0">
                <a:solidFill>
                  <a:schemeClr val="dk1"/>
                </a:solidFill>
                <a:latin typeface="Source Sans Pro"/>
                <a:ea typeface="Source Sans Pro"/>
                <a:cs typeface="Source Sans Pro"/>
                <a:sym typeface="Source Sans Pro"/>
              </a:rPr>
              <a:t>Active listening</a:t>
            </a:r>
            <a:endParaRPr dirty="0"/>
          </a:p>
          <a:p>
            <a:pPr marL="342900" marR="0" lvl="0" indent="-342900" algn="l" rtl="0">
              <a:spcBef>
                <a:spcPts val="640"/>
              </a:spcBef>
              <a:spcAft>
                <a:spcPts val="0"/>
              </a:spcAft>
              <a:buClr>
                <a:schemeClr val="dk1"/>
              </a:buClr>
              <a:buSzPts val="3200"/>
              <a:buFont typeface="Arial"/>
              <a:buChar char="•"/>
            </a:pPr>
            <a:r>
              <a:rPr lang="en-IE" sz="3200" b="0" i="0" u="none" strike="noStrike" cap="none" dirty="0">
                <a:solidFill>
                  <a:schemeClr val="dk1"/>
                </a:solidFill>
                <a:latin typeface="Source Sans Pro"/>
                <a:ea typeface="Source Sans Pro"/>
                <a:cs typeface="Source Sans Pro"/>
                <a:sym typeface="Source Sans Pro"/>
              </a:rPr>
              <a:t>Taking turns</a:t>
            </a:r>
            <a:endParaRPr dirty="0"/>
          </a:p>
          <a:p>
            <a:pPr marL="342900" marR="0" lvl="0" indent="-342900" algn="l" rtl="0">
              <a:spcBef>
                <a:spcPts val="640"/>
              </a:spcBef>
              <a:spcAft>
                <a:spcPts val="0"/>
              </a:spcAft>
              <a:buClr>
                <a:schemeClr val="dk1"/>
              </a:buClr>
              <a:buSzPts val="3200"/>
              <a:buFont typeface="Arial"/>
              <a:buChar char="•"/>
            </a:pPr>
            <a:r>
              <a:rPr lang="en-IE" sz="3200" b="0" i="0" u="none" strike="noStrike" cap="none" dirty="0">
                <a:solidFill>
                  <a:schemeClr val="dk1"/>
                </a:solidFill>
                <a:latin typeface="Source Sans Pro"/>
                <a:ea typeface="Source Sans Pro"/>
                <a:cs typeface="Source Sans Pro"/>
                <a:sym typeface="Source Sans Pro"/>
              </a:rPr>
              <a:t>Independent working skills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dirty="0">
                <a:solidFill>
                  <a:schemeClr val="dk1"/>
                </a:solidFill>
                <a:latin typeface="Source Sans Pro"/>
                <a:ea typeface="Source Sans Pro"/>
                <a:cs typeface="Source Sans Pro"/>
                <a:sym typeface="Source Sans Pro"/>
              </a:rPr>
              <a:t>Jigsaw</a:t>
            </a:r>
            <a:endParaRPr dirty="0"/>
          </a:p>
        </p:txBody>
      </p:sp>
      <p:sp>
        <p:nvSpPr>
          <p:cNvPr id="334" name="Shape 334"/>
          <p:cNvSpPr txBox="1">
            <a:spLocks noGrp="1"/>
          </p:cNvSpPr>
          <p:nvPr>
            <p:ph type="body" idx="1"/>
          </p:nvPr>
        </p:nvSpPr>
        <p:spPr>
          <a:xfrm>
            <a:off x="457200" y="1600201"/>
            <a:ext cx="8229600" cy="4205688"/>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480"/>
              <a:buFont typeface="Arial"/>
              <a:buNone/>
            </a:pPr>
            <a:r>
              <a:rPr lang="en-IE" sz="2480" b="1" i="0" u="none" strike="noStrike" cap="none" dirty="0" smtClean="0">
                <a:solidFill>
                  <a:srgbClr val="0070C0"/>
                </a:solidFill>
                <a:sym typeface="Source Sans Pro"/>
              </a:rPr>
              <a:t>Procedures:</a:t>
            </a:r>
          </a:p>
          <a:p>
            <a:pPr marL="0" marR="0" lvl="0" indent="0" algn="l" rtl="0">
              <a:lnSpc>
                <a:spcPct val="80000"/>
              </a:lnSpc>
              <a:spcBef>
                <a:spcPts val="0"/>
              </a:spcBef>
              <a:spcAft>
                <a:spcPts val="0"/>
              </a:spcAft>
              <a:buClr>
                <a:schemeClr val="dk1"/>
              </a:buClr>
              <a:buSzPts val="2480"/>
              <a:buFont typeface="Arial"/>
              <a:buNone/>
            </a:pPr>
            <a:endParaRPr b="1" dirty="0">
              <a:solidFill>
                <a:srgbClr val="0070C0"/>
              </a:solidFill>
            </a:endParaRPr>
          </a:p>
          <a:p>
            <a:pPr marL="514350" marR="0" lvl="0" indent="-514350" algn="l" rtl="0">
              <a:lnSpc>
                <a:spcPct val="80000"/>
              </a:lnSpc>
              <a:spcBef>
                <a:spcPts val="496"/>
              </a:spcBef>
              <a:spcAft>
                <a:spcPts val="0"/>
              </a:spcAft>
              <a:buClr>
                <a:schemeClr val="dk1"/>
              </a:buClr>
              <a:buSzPts val="2480"/>
              <a:buFont typeface="Arial"/>
              <a:buAutoNum type="arabicPeriod"/>
            </a:pPr>
            <a:r>
              <a:rPr lang="en-IE" sz="2480" b="0" i="0" u="none" strike="noStrike" cap="none" dirty="0">
                <a:solidFill>
                  <a:schemeClr val="dk1"/>
                </a:solidFill>
                <a:latin typeface="Source Sans Pro"/>
                <a:ea typeface="Source Sans Pro"/>
                <a:cs typeface="Source Sans Pro"/>
                <a:sym typeface="Source Sans Pro"/>
              </a:rPr>
              <a:t>Arrange </a:t>
            </a:r>
            <a:r>
              <a:rPr lang="en-IE" sz="2480" b="1" i="0" u="none" strike="noStrike" cap="none" dirty="0">
                <a:solidFill>
                  <a:schemeClr val="dk1"/>
                </a:solidFill>
                <a:latin typeface="Source Sans Pro"/>
                <a:ea typeface="Source Sans Pro"/>
                <a:cs typeface="Source Sans Pro"/>
                <a:sym typeface="Source Sans Pro"/>
              </a:rPr>
              <a:t>home groups </a:t>
            </a:r>
            <a:r>
              <a:rPr lang="en-IE" sz="2480" b="0" i="0" u="none" strike="noStrike" cap="none" dirty="0">
                <a:solidFill>
                  <a:schemeClr val="dk1"/>
                </a:solidFill>
                <a:latin typeface="Source Sans Pro"/>
                <a:ea typeface="Source Sans Pro"/>
                <a:cs typeface="Source Sans Pro"/>
                <a:sym typeface="Source Sans Pro"/>
              </a:rPr>
              <a:t>and give each person a </a:t>
            </a:r>
            <a:r>
              <a:rPr lang="en-IE" sz="2480" b="1" i="0" u="none" strike="noStrike" cap="none" dirty="0">
                <a:solidFill>
                  <a:schemeClr val="dk1"/>
                </a:solidFill>
                <a:latin typeface="Source Sans Pro"/>
                <a:ea typeface="Source Sans Pro"/>
                <a:cs typeface="Source Sans Pro"/>
                <a:sym typeface="Source Sans Pro"/>
              </a:rPr>
              <a:t>letter</a:t>
            </a:r>
            <a:r>
              <a:rPr lang="en-IE" sz="2480" b="0" i="0" u="none" strike="noStrike" cap="none" dirty="0">
                <a:solidFill>
                  <a:schemeClr val="dk1"/>
                </a:solidFill>
                <a:latin typeface="Source Sans Pro"/>
                <a:ea typeface="Source Sans Pro"/>
                <a:cs typeface="Source Sans Pro"/>
                <a:sym typeface="Source Sans Pro"/>
              </a:rPr>
              <a:t> within the group.</a:t>
            </a:r>
            <a:endParaRPr dirty="0"/>
          </a:p>
          <a:p>
            <a:pPr marL="514350" marR="0" lvl="0" indent="-514350" algn="l" rtl="0">
              <a:lnSpc>
                <a:spcPct val="80000"/>
              </a:lnSpc>
              <a:spcBef>
                <a:spcPts val="496"/>
              </a:spcBef>
              <a:spcAft>
                <a:spcPts val="0"/>
              </a:spcAft>
              <a:buClr>
                <a:schemeClr val="dk1"/>
              </a:buClr>
              <a:buSzPts val="2480"/>
              <a:buFont typeface="Arial"/>
              <a:buAutoNum type="arabicPeriod"/>
            </a:pPr>
            <a:r>
              <a:rPr lang="en-IE" sz="2480" b="0" i="0" u="none" strike="noStrike" cap="none" dirty="0">
                <a:solidFill>
                  <a:schemeClr val="dk1"/>
                </a:solidFill>
                <a:latin typeface="Source Sans Pro"/>
                <a:ea typeface="Source Sans Pro"/>
                <a:cs typeface="Source Sans Pro"/>
                <a:sym typeface="Source Sans Pro"/>
              </a:rPr>
              <a:t>Form expert groups by having all the A’s from each home group come together.</a:t>
            </a:r>
            <a:endParaRPr dirty="0"/>
          </a:p>
          <a:p>
            <a:pPr marL="514350" marR="0" lvl="0" indent="-514350" algn="l" rtl="0">
              <a:lnSpc>
                <a:spcPct val="80000"/>
              </a:lnSpc>
              <a:spcBef>
                <a:spcPts val="496"/>
              </a:spcBef>
              <a:spcAft>
                <a:spcPts val="0"/>
              </a:spcAft>
              <a:buClr>
                <a:schemeClr val="dk1"/>
              </a:buClr>
              <a:buSzPts val="2480"/>
              <a:buFont typeface="Arial"/>
              <a:buAutoNum type="arabicPeriod"/>
            </a:pPr>
            <a:r>
              <a:rPr lang="en-IE" sz="2480" b="1" i="0" u="none" strike="noStrike" cap="none" dirty="0">
                <a:solidFill>
                  <a:schemeClr val="dk1"/>
                </a:solidFill>
                <a:latin typeface="Source Sans Pro"/>
                <a:ea typeface="Source Sans Pro"/>
                <a:cs typeface="Source Sans Pro"/>
                <a:sym typeface="Source Sans Pro"/>
              </a:rPr>
              <a:t>Assign</a:t>
            </a:r>
            <a:r>
              <a:rPr lang="en-IE" sz="2480" b="0" i="0" u="none" strike="noStrike" cap="none" dirty="0">
                <a:solidFill>
                  <a:schemeClr val="dk1"/>
                </a:solidFill>
                <a:latin typeface="Source Sans Pro"/>
                <a:ea typeface="Source Sans Pro"/>
                <a:cs typeface="Source Sans Pro"/>
                <a:sym typeface="Source Sans Pro"/>
              </a:rPr>
              <a:t> each expert group </a:t>
            </a:r>
            <a:r>
              <a:rPr lang="en-IE" sz="2480" b="1" i="0" u="none" strike="noStrike" cap="none" dirty="0">
                <a:solidFill>
                  <a:schemeClr val="dk1"/>
                </a:solidFill>
                <a:latin typeface="Source Sans Pro"/>
                <a:ea typeface="Source Sans Pro"/>
                <a:cs typeface="Source Sans Pro"/>
                <a:sym typeface="Source Sans Pro"/>
              </a:rPr>
              <a:t>different</a:t>
            </a:r>
            <a:r>
              <a:rPr lang="en-IE" sz="2480" b="0" i="0" u="none" strike="noStrike" cap="none" dirty="0">
                <a:solidFill>
                  <a:schemeClr val="dk1"/>
                </a:solidFill>
                <a:latin typeface="Source Sans Pro"/>
                <a:ea typeface="Source Sans Pro"/>
                <a:cs typeface="Source Sans Pro"/>
                <a:sym typeface="Source Sans Pro"/>
              </a:rPr>
              <a:t> material to learn and become experts on.</a:t>
            </a:r>
            <a:endParaRPr dirty="0"/>
          </a:p>
          <a:p>
            <a:pPr marL="514350" marR="0" lvl="0" indent="-514350" algn="l" rtl="0">
              <a:lnSpc>
                <a:spcPct val="80000"/>
              </a:lnSpc>
              <a:spcBef>
                <a:spcPts val="496"/>
              </a:spcBef>
              <a:spcAft>
                <a:spcPts val="0"/>
              </a:spcAft>
              <a:buClr>
                <a:schemeClr val="dk1"/>
              </a:buClr>
              <a:buSzPts val="2480"/>
              <a:buFont typeface="Arial"/>
              <a:buAutoNum type="arabicPeriod"/>
            </a:pPr>
            <a:r>
              <a:rPr lang="en-IE" sz="2480" b="0" i="0" u="none" strike="noStrike" cap="none" dirty="0">
                <a:solidFill>
                  <a:schemeClr val="dk1"/>
                </a:solidFill>
                <a:latin typeface="Source Sans Pro"/>
                <a:ea typeface="Source Sans Pro"/>
                <a:cs typeface="Source Sans Pro"/>
                <a:sym typeface="Source Sans Pro"/>
              </a:rPr>
              <a:t>Students then </a:t>
            </a:r>
            <a:r>
              <a:rPr lang="en-IE" sz="2480" b="1" i="0" u="none" strike="noStrike" cap="none" dirty="0">
                <a:solidFill>
                  <a:schemeClr val="dk1"/>
                </a:solidFill>
                <a:latin typeface="Source Sans Pro"/>
                <a:ea typeface="Source Sans Pro"/>
                <a:cs typeface="Source Sans Pro"/>
                <a:sym typeface="Source Sans Pro"/>
              </a:rPr>
              <a:t>return</a:t>
            </a:r>
            <a:r>
              <a:rPr lang="en-IE" sz="2480" b="0" i="0" u="none" strike="noStrike" cap="none" dirty="0">
                <a:solidFill>
                  <a:schemeClr val="dk1"/>
                </a:solidFill>
                <a:latin typeface="Source Sans Pro"/>
                <a:ea typeface="Source Sans Pro"/>
                <a:cs typeface="Source Sans Pro"/>
                <a:sym typeface="Source Sans Pro"/>
              </a:rPr>
              <a:t> to their home groups and take turns </a:t>
            </a:r>
            <a:r>
              <a:rPr lang="en-IE" sz="2480" b="1" i="0" u="none" strike="noStrike" cap="none" dirty="0">
                <a:solidFill>
                  <a:schemeClr val="dk1"/>
                </a:solidFill>
                <a:latin typeface="Source Sans Pro"/>
                <a:ea typeface="Source Sans Pro"/>
                <a:cs typeface="Source Sans Pro"/>
                <a:sym typeface="Source Sans Pro"/>
              </a:rPr>
              <a:t>sharing</a:t>
            </a:r>
            <a:r>
              <a:rPr lang="en-IE" sz="2480" b="0" i="0" u="none" strike="noStrike" cap="none" dirty="0">
                <a:solidFill>
                  <a:schemeClr val="dk1"/>
                </a:solidFill>
                <a:latin typeface="Source Sans Pro"/>
                <a:ea typeface="Source Sans Pro"/>
                <a:cs typeface="Source Sans Pro"/>
                <a:sym typeface="Source Sans Pro"/>
              </a:rPr>
              <a:t> their expert knowledge.</a:t>
            </a:r>
            <a:endParaRPr dirty="0"/>
          </a:p>
          <a:p>
            <a:pPr marL="514350" marR="0" lvl="0" indent="-514350" algn="l" rtl="0">
              <a:lnSpc>
                <a:spcPct val="80000"/>
              </a:lnSpc>
              <a:spcBef>
                <a:spcPts val="496"/>
              </a:spcBef>
              <a:spcAft>
                <a:spcPts val="0"/>
              </a:spcAft>
              <a:buClr>
                <a:schemeClr val="dk1"/>
              </a:buClr>
              <a:buSzPts val="2480"/>
              <a:buFont typeface="Arial"/>
              <a:buAutoNum type="arabicPeriod"/>
            </a:pPr>
            <a:r>
              <a:rPr lang="en-IE" sz="2480" b="0" i="0" u="none" strike="noStrike" cap="none" dirty="0">
                <a:solidFill>
                  <a:schemeClr val="dk1"/>
                </a:solidFill>
                <a:latin typeface="Source Sans Pro"/>
                <a:ea typeface="Source Sans Pro"/>
                <a:cs typeface="Source Sans Pro"/>
                <a:sym typeface="Source Sans Pro"/>
              </a:rPr>
              <a:t>The goal is for all home group members to become </a:t>
            </a:r>
            <a:r>
              <a:rPr lang="en-IE" sz="2480" b="1" i="0" u="none" strike="noStrike" cap="none" dirty="0">
                <a:solidFill>
                  <a:schemeClr val="dk1"/>
                </a:solidFill>
                <a:latin typeface="Source Sans Pro"/>
                <a:ea typeface="Source Sans Pro"/>
                <a:cs typeface="Source Sans Pro"/>
                <a:sym typeface="Source Sans Pro"/>
              </a:rPr>
              <a:t>experts on all materials</a:t>
            </a:r>
            <a:r>
              <a:rPr lang="en-IE" sz="2480" b="0" i="0" u="none" strike="noStrike" cap="none" dirty="0">
                <a:solidFill>
                  <a:schemeClr val="dk1"/>
                </a:solidFill>
                <a:latin typeface="Source Sans Pro"/>
                <a:ea typeface="Source Sans Pro"/>
                <a:cs typeface="Source Sans Pro"/>
                <a:sym typeface="Source Sans Pro"/>
              </a:rPr>
              <a: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dirty="0">
                <a:solidFill>
                  <a:schemeClr val="dk1"/>
                </a:solidFill>
                <a:latin typeface="Source Sans Pro"/>
                <a:ea typeface="Source Sans Pro"/>
                <a:cs typeface="Source Sans Pro"/>
                <a:sym typeface="Source Sans Pro"/>
              </a:rPr>
              <a:t>Jigsaw</a:t>
            </a:r>
            <a:endParaRPr dirty="0"/>
          </a:p>
        </p:txBody>
      </p:sp>
      <p:sp>
        <p:nvSpPr>
          <p:cNvPr id="340" name="Shape 340"/>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IE" sz="2800" b="1" i="0" u="none" strike="noStrike" cap="none" dirty="0">
                <a:solidFill>
                  <a:srgbClr val="0070C0"/>
                </a:solidFill>
                <a:sym typeface="Source Sans Pro"/>
              </a:rPr>
              <a:t>Classroom Management </a:t>
            </a:r>
            <a:r>
              <a:rPr lang="en-IE" sz="2800" b="1" i="0" u="none" strike="noStrike" cap="none" dirty="0" smtClean="0">
                <a:solidFill>
                  <a:srgbClr val="0070C0"/>
                </a:solidFill>
                <a:sym typeface="Source Sans Pro"/>
              </a:rPr>
              <a:t>Considerations</a:t>
            </a:r>
          </a:p>
          <a:p>
            <a:pPr marL="0" marR="0" lvl="0" indent="0" algn="l" rtl="0">
              <a:spcBef>
                <a:spcPts val="0"/>
              </a:spcBef>
              <a:spcAft>
                <a:spcPts val="0"/>
              </a:spcAft>
              <a:buClr>
                <a:schemeClr val="dk1"/>
              </a:buClr>
              <a:buSzPts val="3200"/>
              <a:buFont typeface="Arial"/>
              <a:buNone/>
            </a:pPr>
            <a:endParaRPr sz="2800" b="1" dirty="0">
              <a:solidFill>
                <a:srgbClr val="0070C0"/>
              </a:solidFill>
            </a:endParaRPr>
          </a:p>
          <a:p>
            <a:pPr marL="514350" marR="0" lvl="0" indent="-514350" algn="l" rtl="0">
              <a:spcBef>
                <a:spcPts val="640"/>
              </a:spcBef>
              <a:spcAft>
                <a:spcPts val="0"/>
              </a:spcAft>
              <a:buClr>
                <a:schemeClr val="dk1"/>
              </a:buClr>
              <a:buSzPts val="3200"/>
              <a:buFont typeface="Calibri"/>
              <a:buAutoNum type="arabicPeriod"/>
            </a:pPr>
            <a:r>
              <a:rPr lang="en-IE" sz="2800" b="0" i="0" u="none" strike="noStrike" cap="none" dirty="0">
                <a:solidFill>
                  <a:schemeClr val="dk1"/>
                </a:solidFill>
                <a:sym typeface="Source Sans Pro"/>
              </a:rPr>
              <a:t>Weaker </a:t>
            </a:r>
            <a:r>
              <a:rPr lang="en-IE" sz="2800" dirty="0" smtClean="0">
                <a:solidFill>
                  <a:schemeClr val="dk1"/>
                </a:solidFill>
              </a:rPr>
              <a:t>and </a:t>
            </a:r>
            <a:r>
              <a:rPr lang="en-IE" sz="2800" b="0" i="0" u="none" strike="noStrike" cap="none" dirty="0" smtClean="0">
                <a:solidFill>
                  <a:schemeClr val="dk1"/>
                </a:solidFill>
                <a:sym typeface="Source Sans Pro"/>
              </a:rPr>
              <a:t>stronger </a:t>
            </a:r>
            <a:r>
              <a:rPr lang="en-IE" sz="2800" b="0" i="0" u="none" strike="noStrike" cap="none" dirty="0">
                <a:solidFill>
                  <a:schemeClr val="dk1"/>
                </a:solidFill>
                <a:sym typeface="Source Sans Pro"/>
              </a:rPr>
              <a:t>students can be </a:t>
            </a:r>
            <a:r>
              <a:rPr lang="en-IE" sz="2800" b="0" i="0" u="none" strike="noStrike" cap="none" dirty="0" smtClean="0">
                <a:solidFill>
                  <a:schemeClr val="dk1"/>
                </a:solidFill>
                <a:sym typeface="Source Sans Pro"/>
              </a:rPr>
              <a:t>paired.</a:t>
            </a:r>
          </a:p>
          <a:p>
            <a:pPr marL="514350" marR="0" lvl="0" indent="-514350" algn="l" rtl="0">
              <a:spcBef>
                <a:spcPts val="640"/>
              </a:spcBef>
              <a:spcAft>
                <a:spcPts val="0"/>
              </a:spcAft>
              <a:buClr>
                <a:schemeClr val="dk1"/>
              </a:buClr>
              <a:buSzPts val="3200"/>
              <a:buFont typeface="Calibri"/>
              <a:buAutoNum type="arabicPeriod"/>
            </a:pPr>
            <a:endParaRPr sz="2800" dirty="0"/>
          </a:p>
          <a:p>
            <a:pPr marL="514350" marR="0" lvl="0" indent="-514350" algn="l" rtl="0">
              <a:spcBef>
                <a:spcPts val="640"/>
              </a:spcBef>
              <a:spcAft>
                <a:spcPts val="0"/>
              </a:spcAft>
              <a:buClr>
                <a:schemeClr val="dk1"/>
              </a:buClr>
              <a:buSzPts val="3200"/>
              <a:buFont typeface="Calibri"/>
              <a:buAutoNum type="arabicPeriod"/>
            </a:pPr>
            <a:r>
              <a:rPr lang="en-IE" sz="2800" b="0" i="0" u="none" strike="noStrike" cap="none" dirty="0" smtClean="0">
                <a:solidFill>
                  <a:schemeClr val="dk1"/>
                </a:solidFill>
                <a:sym typeface="Source Sans Pro"/>
              </a:rPr>
              <a:t>Timing.</a:t>
            </a:r>
          </a:p>
          <a:p>
            <a:pPr marL="514350" marR="0" lvl="0" indent="-514350" algn="l" rtl="0">
              <a:spcBef>
                <a:spcPts val="640"/>
              </a:spcBef>
              <a:spcAft>
                <a:spcPts val="0"/>
              </a:spcAft>
              <a:buClr>
                <a:schemeClr val="dk1"/>
              </a:buClr>
              <a:buSzPts val="3200"/>
              <a:buFont typeface="Calibri"/>
              <a:buAutoNum type="arabicPeriod"/>
            </a:pPr>
            <a:endParaRPr sz="2800" dirty="0"/>
          </a:p>
          <a:p>
            <a:pPr marL="514350" marR="0" lvl="0" indent="-514350" algn="l" rtl="0">
              <a:spcBef>
                <a:spcPts val="640"/>
              </a:spcBef>
              <a:spcAft>
                <a:spcPts val="0"/>
              </a:spcAft>
              <a:buClr>
                <a:schemeClr val="dk1"/>
              </a:buClr>
              <a:buSzPts val="3200"/>
              <a:buFont typeface="Calibri"/>
              <a:buAutoNum type="arabicPeriod"/>
            </a:pPr>
            <a:r>
              <a:rPr lang="en-IE" sz="2800" b="0" i="0" u="none" strike="noStrike" cap="none" dirty="0">
                <a:solidFill>
                  <a:schemeClr val="dk1"/>
                </a:solidFill>
                <a:sym typeface="Source Sans Pro"/>
              </a:rPr>
              <a:t>Check for understanding before returning to home </a:t>
            </a:r>
            <a:r>
              <a:rPr lang="en-IE" sz="2800" b="0" i="0" u="none" strike="noStrike" cap="none" dirty="0" smtClean="0">
                <a:solidFill>
                  <a:schemeClr val="dk1"/>
                </a:solidFill>
                <a:sym typeface="Source Sans Pro"/>
              </a:rPr>
              <a:t>group.</a:t>
            </a:r>
            <a:endParaRPr sz="2800" dirty="0"/>
          </a:p>
          <a:p>
            <a:pPr marL="514350" marR="0" lvl="0" indent="-311150" algn="l" rtl="0">
              <a:spcBef>
                <a:spcPts val="640"/>
              </a:spcBef>
              <a:spcAft>
                <a:spcPts val="0"/>
              </a:spcAft>
              <a:buClr>
                <a:srgbClr val="4D4F53"/>
              </a:buClr>
              <a:buSzPts val="3200"/>
              <a:buFont typeface="Calibri"/>
              <a:buNone/>
            </a:pPr>
            <a:endParaRPr sz="32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274638"/>
            <a:ext cx="8229600" cy="1143000"/>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dirty="0">
                <a:solidFill>
                  <a:schemeClr val="dk1"/>
                </a:solidFill>
                <a:latin typeface="Source Sans Pro"/>
                <a:ea typeface="Source Sans Pro"/>
                <a:cs typeface="Source Sans Pro"/>
                <a:sym typeface="Source Sans Pro"/>
              </a:rPr>
              <a:t>Jigsaw</a:t>
            </a:r>
            <a:endParaRPr dirty="0"/>
          </a:p>
        </p:txBody>
      </p:sp>
      <p:sp>
        <p:nvSpPr>
          <p:cNvPr id="346" name="Shape 346"/>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IE" sz="3200" b="1" i="0" u="none" strike="noStrike" cap="none" dirty="0" smtClean="0">
                <a:solidFill>
                  <a:srgbClr val="0070C0"/>
                </a:solidFill>
                <a:sym typeface="Source Sans Pro"/>
              </a:rPr>
              <a:t>Materials:</a:t>
            </a:r>
          </a:p>
          <a:p>
            <a:pPr marL="0" marR="0" lvl="0" indent="0" algn="l" rtl="0">
              <a:spcBef>
                <a:spcPts val="0"/>
              </a:spcBef>
              <a:spcAft>
                <a:spcPts val="0"/>
              </a:spcAft>
              <a:buClr>
                <a:schemeClr val="dk1"/>
              </a:buClr>
              <a:buSzPts val="3200"/>
              <a:buFont typeface="Arial"/>
              <a:buNone/>
            </a:pPr>
            <a:endParaRPr dirty="0">
              <a:solidFill>
                <a:srgbClr val="0070C0"/>
              </a:solidFill>
            </a:endParaRPr>
          </a:p>
          <a:p>
            <a:pPr marL="514350" marR="0" lvl="0" indent="-514350" algn="l" rtl="0">
              <a:spcBef>
                <a:spcPts val="640"/>
              </a:spcBef>
              <a:spcAft>
                <a:spcPts val="0"/>
              </a:spcAft>
              <a:buClr>
                <a:schemeClr val="dk1"/>
              </a:buClr>
              <a:buSzPts val="3200"/>
              <a:buFont typeface="Calibri"/>
              <a:buAutoNum type="arabicPeriod"/>
            </a:pPr>
            <a:r>
              <a:rPr lang="en-IE" sz="3200" b="0" i="0" u="none" strike="noStrike" cap="none" dirty="0">
                <a:solidFill>
                  <a:schemeClr val="dk1"/>
                </a:solidFill>
                <a:latin typeface="Source Sans Pro"/>
                <a:ea typeface="Source Sans Pro"/>
                <a:cs typeface="Source Sans Pro"/>
                <a:sym typeface="Source Sans Pro"/>
              </a:rPr>
              <a:t>Material/information on specific </a:t>
            </a:r>
            <a:r>
              <a:rPr lang="en-IE" sz="3200" b="0" i="0" u="none" strike="noStrike" cap="none" dirty="0" smtClean="0">
                <a:solidFill>
                  <a:schemeClr val="dk1"/>
                </a:solidFill>
                <a:latin typeface="Source Sans Pro"/>
                <a:ea typeface="Source Sans Pro"/>
                <a:cs typeface="Source Sans Pro"/>
                <a:sym typeface="Source Sans Pro"/>
              </a:rPr>
              <a:t>topics.</a:t>
            </a:r>
          </a:p>
          <a:p>
            <a:pPr marL="514350" marR="0" lvl="0" indent="-514350" algn="l" rtl="0">
              <a:spcBef>
                <a:spcPts val="640"/>
              </a:spcBef>
              <a:spcAft>
                <a:spcPts val="0"/>
              </a:spcAft>
              <a:buClr>
                <a:schemeClr val="dk1"/>
              </a:buClr>
              <a:buSzPts val="3200"/>
              <a:buFont typeface="Calibri"/>
              <a:buAutoNum type="arabicPeriod"/>
            </a:pPr>
            <a:endParaRPr dirty="0"/>
          </a:p>
          <a:p>
            <a:pPr marL="514350" marR="0" lvl="0" indent="-514350" algn="l" rtl="0">
              <a:spcBef>
                <a:spcPts val="640"/>
              </a:spcBef>
              <a:spcAft>
                <a:spcPts val="0"/>
              </a:spcAft>
              <a:buClr>
                <a:schemeClr val="dk1"/>
              </a:buClr>
              <a:buSzPts val="3200"/>
              <a:buFont typeface="Calibri"/>
              <a:buAutoNum type="arabicPeriod"/>
            </a:pPr>
            <a:r>
              <a:rPr lang="en-IE" sz="3200" b="0" i="0" u="none" strike="noStrike" cap="none" dirty="0">
                <a:solidFill>
                  <a:schemeClr val="dk1"/>
                </a:solidFill>
                <a:latin typeface="Source Sans Pro"/>
                <a:ea typeface="Source Sans Pro"/>
                <a:cs typeface="Source Sans Pro"/>
                <a:sym typeface="Source Sans Pro"/>
              </a:rPr>
              <a:t>Graphic organisers or paper to record important </a:t>
            </a:r>
            <a:r>
              <a:rPr lang="en-IE" sz="3200" b="0" i="0" u="none" strike="noStrike" cap="none" dirty="0" smtClean="0">
                <a:solidFill>
                  <a:schemeClr val="dk1"/>
                </a:solidFill>
                <a:latin typeface="Source Sans Pro"/>
                <a:ea typeface="Source Sans Pro"/>
                <a:cs typeface="Source Sans Pro"/>
                <a:sym typeface="Source Sans Pro"/>
              </a:rPr>
              <a:t>information.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109" name="Shape 109"/>
          <p:cNvGrpSpPr/>
          <p:nvPr/>
        </p:nvGrpSpPr>
        <p:grpSpPr>
          <a:xfrm>
            <a:off x="312107" y="1512047"/>
            <a:ext cx="8330487" cy="2740690"/>
            <a:chOff x="-20402" y="1246040"/>
            <a:chExt cx="8330487" cy="2740690"/>
          </a:xfrm>
        </p:grpSpPr>
        <p:sp>
          <p:nvSpPr>
            <p:cNvPr id="110" name="Shape 110"/>
            <p:cNvSpPr/>
            <p:nvPr/>
          </p:nvSpPr>
          <p:spPr>
            <a:xfrm rot="-2400000">
              <a:off x="2640" y="2294727"/>
              <a:ext cx="2544960" cy="1654224"/>
            </a:xfrm>
            <a:prstGeom prst="round2SameRect">
              <a:avLst>
                <a:gd name="adj1" fmla="val 16667"/>
                <a:gd name="adj2" fmla="val 0"/>
              </a:avLst>
            </a:prstGeom>
            <a:gradFill>
              <a:gsLst>
                <a:gs pos="0">
                  <a:srgbClr val="FFF876"/>
                </a:gs>
                <a:gs pos="35000">
                  <a:srgbClr val="FFF8A1"/>
                </a:gs>
                <a:gs pos="100000">
                  <a:srgbClr val="FFFED7"/>
                </a:gs>
              </a:gsLst>
              <a:lin ang="16200000" scaled="0"/>
            </a:gradFill>
            <a:ln w="9525" cap="flat" cmpd="sng">
              <a:solidFill>
                <a:srgbClr val="F9C60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txBox="1"/>
            <p:nvPr/>
          </p:nvSpPr>
          <p:spPr>
            <a:xfrm rot="19200000">
              <a:off x="-20402" y="2413259"/>
              <a:ext cx="2530392" cy="1573471"/>
            </a:xfrm>
            <a:prstGeom prst="rect">
              <a:avLst/>
            </a:prstGeom>
            <a:noFill/>
            <a:ln>
              <a:noFill/>
            </a:ln>
          </p:spPr>
          <p:txBody>
            <a:bodyPr spcFirstLastPara="1" wrap="square" lIns="129525" tIns="43175" rIns="12952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IE" sz="3400" b="0" i="0" u="none" strike="noStrike" cap="none" dirty="0">
                  <a:solidFill>
                    <a:schemeClr val="dk1"/>
                  </a:solidFill>
                  <a:latin typeface="Calibri"/>
                  <a:ea typeface="Calibri"/>
                  <a:cs typeface="Calibri"/>
                  <a:sym typeface="Calibri"/>
                </a:rPr>
                <a:t>Academic Controversy</a:t>
              </a:r>
              <a:endParaRPr dirty="0"/>
            </a:p>
          </p:txBody>
        </p:sp>
        <p:sp>
          <p:nvSpPr>
            <p:cNvPr id="112" name="Shape 112"/>
            <p:cNvSpPr/>
            <p:nvPr/>
          </p:nvSpPr>
          <p:spPr>
            <a:xfrm>
              <a:off x="2883883" y="1246040"/>
              <a:ext cx="2544960" cy="1654224"/>
            </a:xfrm>
            <a:prstGeom prst="round2SameRect">
              <a:avLst>
                <a:gd name="adj1" fmla="val 16667"/>
                <a:gd name="adj2" fmla="val 0"/>
              </a:avLst>
            </a:prstGeom>
            <a:gradFill>
              <a:gsLst>
                <a:gs pos="0">
                  <a:srgbClr val="FFF876"/>
                </a:gs>
                <a:gs pos="35000">
                  <a:srgbClr val="FFF8A1"/>
                </a:gs>
                <a:gs pos="100000">
                  <a:srgbClr val="FFFED7"/>
                </a:gs>
              </a:gsLst>
              <a:lin ang="16200000" scaled="0"/>
            </a:gradFill>
            <a:ln w="9525" cap="flat" cmpd="sng">
              <a:solidFill>
                <a:srgbClr val="F9C60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txBox="1"/>
            <p:nvPr/>
          </p:nvSpPr>
          <p:spPr>
            <a:xfrm>
              <a:off x="2964636" y="1326793"/>
              <a:ext cx="2383454" cy="1573471"/>
            </a:xfrm>
            <a:prstGeom prst="rect">
              <a:avLst/>
            </a:prstGeom>
            <a:noFill/>
            <a:ln>
              <a:noFill/>
            </a:ln>
          </p:spPr>
          <p:txBody>
            <a:bodyPr spcFirstLastPara="1" wrap="square" lIns="129525" tIns="43175" rIns="12952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IE" sz="3400" b="0" i="0" u="none" strike="noStrike" cap="none">
                  <a:solidFill>
                    <a:schemeClr val="dk1"/>
                  </a:solidFill>
                  <a:latin typeface="Calibri"/>
                  <a:ea typeface="Calibri"/>
                  <a:cs typeface="Calibri"/>
                  <a:sym typeface="Calibri"/>
                </a:rPr>
                <a:t>Effective Group Work</a:t>
              </a:r>
              <a:endParaRPr/>
            </a:p>
          </p:txBody>
        </p:sp>
        <p:sp>
          <p:nvSpPr>
            <p:cNvPr id="114" name="Shape 114"/>
            <p:cNvSpPr/>
            <p:nvPr/>
          </p:nvSpPr>
          <p:spPr>
            <a:xfrm rot="2400000">
              <a:off x="5765125" y="2294727"/>
              <a:ext cx="2544960" cy="1654224"/>
            </a:xfrm>
            <a:prstGeom prst="round2SameRect">
              <a:avLst>
                <a:gd name="adj1" fmla="val 16667"/>
                <a:gd name="adj2" fmla="val 0"/>
              </a:avLst>
            </a:prstGeom>
            <a:gradFill>
              <a:gsLst>
                <a:gs pos="0">
                  <a:srgbClr val="FFF876"/>
                </a:gs>
                <a:gs pos="35000">
                  <a:srgbClr val="FFF8A1"/>
                </a:gs>
                <a:gs pos="100000">
                  <a:srgbClr val="FFFED7"/>
                </a:gs>
              </a:gsLst>
              <a:lin ang="16200000" scaled="0"/>
            </a:gradFill>
            <a:ln w="9525" cap="flat" cmpd="sng">
              <a:solidFill>
                <a:srgbClr val="F9C60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txBox="1"/>
            <p:nvPr/>
          </p:nvSpPr>
          <p:spPr>
            <a:xfrm rot="2400000">
              <a:off x="5819924" y="2366034"/>
              <a:ext cx="2383454" cy="1573471"/>
            </a:xfrm>
            <a:prstGeom prst="rect">
              <a:avLst/>
            </a:prstGeom>
            <a:noFill/>
            <a:ln>
              <a:noFill/>
            </a:ln>
          </p:spPr>
          <p:txBody>
            <a:bodyPr spcFirstLastPara="1" wrap="square" lIns="129525" tIns="43175" rIns="12952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IE" sz="3400" b="0" i="0" u="none" strike="noStrike" cap="none">
                  <a:solidFill>
                    <a:schemeClr val="dk1"/>
                  </a:solidFill>
                  <a:latin typeface="Calibri"/>
                  <a:ea typeface="Calibri"/>
                  <a:cs typeface="Calibri"/>
                  <a:sym typeface="Calibri"/>
                </a:rPr>
                <a:t>Jigsaw</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pSp>
        <p:nvGrpSpPr>
          <p:cNvPr id="351" name="Shape 351"/>
          <p:cNvGrpSpPr/>
          <p:nvPr/>
        </p:nvGrpSpPr>
        <p:grpSpPr>
          <a:xfrm>
            <a:off x="181306" y="1512047"/>
            <a:ext cx="8461288" cy="2788297"/>
            <a:chOff x="-151203" y="1246040"/>
            <a:chExt cx="8461288" cy="2788297"/>
          </a:xfrm>
        </p:grpSpPr>
        <p:sp>
          <p:nvSpPr>
            <p:cNvPr id="352" name="Shape 352"/>
            <p:cNvSpPr/>
            <p:nvPr/>
          </p:nvSpPr>
          <p:spPr>
            <a:xfrm rot="-2400000">
              <a:off x="2640" y="2294727"/>
              <a:ext cx="2544960" cy="1654224"/>
            </a:xfrm>
            <a:prstGeom prst="round2SameRect">
              <a:avLst>
                <a:gd name="adj1" fmla="val 16667"/>
                <a:gd name="adj2" fmla="val 0"/>
              </a:avLst>
            </a:prstGeom>
            <a:gradFill>
              <a:gsLst>
                <a:gs pos="0">
                  <a:srgbClr val="FFF876"/>
                </a:gs>
                <a:gs pos="35000">
                  <a:srgbClr val="FFF8A1"/>
                </a:gs>
                <a:gs pos="100000">
                  <a:srgbClr val="FFFED7"/>
                </a:gs>
              </a:gsLst>
              <a:lin ang="16200000" scaled="0"/>
            </a:gradFill>
            <a:ln w="9525" cap="flat" cmpd="sng">
              <a:solidFill>
                <a:srgbClr val="F9C60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txBox="1"/>
            <p:nvPr/>
          </p:nvSpPr>
          <p:spPr>
            <a:xfrm rot="19200000">
              <a:off x="-151203" y="2460866"/>
              <a:ext cx="2678520" cy="1573471"/>
            </a:xfrm>
            <a:prstGeom prst="rect">
              <a:avLst/>
            </a:prstGeom>
            <a:noFill/>
            <a:ln>
              <a:noFill/>
            </a:ln>
          </p:spPr>
          <p:txBody>
            <a:bodyPr spcFirstLastPara="1" wrap="square" lIns="129525" tIns="43175" rIns="12952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IE" sz="3400" b="0" i="0" u="none" strike="noStrike" cap="none" dirty="0">
                  <a:solidFill>
                    <a:schemeClr val="dk1"/>
                  </a:solidFill>
                  <a:latin typeface="Calibri"/>
                  <a:ea typeface="Calibri"/>
                  <a:cs typeface="Calibri"/>
                  <a:sym typeface="Calibri"/>
                </a:rPr>
                <a:t>Academic Controversy</a:t>
              </a:r>
              <a:endParaRPr dirty="0"/>
            </a:p>
          </p:txBody>
        </p:sp>
        <p:sp>
          <p:nvSpPr>
            <p:cNvPr id="354" name="Shape 354"/>
            <p:cNvSpPr/>
            <p:nvPr/>
          </p:nvSpPr>
          <p:spPr>
            <a:xfrm>
              <a:off x="2883883" y="1246040"/>
              <a:ext cx="2544960" cy="1654224"/>
            </a:xfrm>
            <a:prstGeom prst="round2SameRect">
              <a:avLst>
                <a:gd name="adj1" fmla="val 16667"/>
                <a:gd name="adj2" fmla="val 0"/>
              </a:avLst>
            </a:prstGeom>
            <a:gradFill>
              <a:gsLst>
                <a:gs pos="0">
                  <a:srgbClr val="FFF876"/>
                </a:gs>
                <a:gs pos="35000">
                  <a:srgbClr val="FFF8A1"/>
                </a:gs>
                <a:gs pos="100000">
                  <a:srgbClr val="FFFED7"/>
                </a:gs>
              </a:gsLst>
              <a:lin ang="16200000" scaled="0"/>
            </a:gradFill>
            <a:ln w="9525" cap="flat" cmpd="sng">
              <a:solidFill>
                <a:srgbClr val="F9C60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txBox="1"/>
            <p:nvPr/>
          </p:nvSpPr>
          <p:spPr>
            <a:xfrm>
              <a:off x="2964636" y="1326793"/>
              <a:ext cx="2383454" cy="1573471"/>
            </a:xfrm>
            <a:prstGeom prst="rect">
              <a:avLst/>
            </a:prstGeom>
            <a:noFill/>
            <a:ln>
              <a:noFill/>
            </a:ln>
          </p:spPr>
          <p:txBody>
            <a:bodyPr spcFirstLastPara="1" wrap="square" lIns="129525" tIns="43175" rIns="12952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IE" sz="3400" b="0" i="0" u="none" strike="noStrike" cap="none">
                  <a:solidFill>
                    <a:schemeClr val="dk1"/>
                  </a:solidFill>
                  <a:latin typeface="Calibri"/>
                  <a:ea typeface="Calibri"/>
                  <a:cs typeface="Calibri"/>
                  <a:sym typeface="Calibri"/>
                </a:rPr>
                <a:t>Effective Group Work</a:t>
              </a:r>
              <a:endParaRPr/>
            </a:p>
          </p:txBody>
        </p:sp>
        <p:sp>
          <p:nvSpPr>
            <p:cNvPr id="356" name="Shape 356"/>
            <p:cNvSpPr/>
            <p:nvPr/>
          </p:nvSpPr>
          <p:spPr>
            <a:xfrm rot="2400000">
              <a:off x="5765125" y="2294727"/>
              <a:ext cx="2544960" cy="1654224"/>
            </a:xfrm>
            <a:prstGeom prst="round2SameRect">
              <a:avLst>
                <a:gd name="adj1" fmla="val 16667"/>
                <a:gd name="adj2" fmla="val 0"/>
              </a:avLst>
            </a:prstGeom>
            <a:gradFill>
              <a:gsLst>
                <a:gs pos="0">
                  <a:srgbClr val="FFF876"/>
                </a:gs>
                <a:gs pos="35000">
                  <a:srgbClr val="FFF8A1"/>
                </a:gs>
                <a:gs pos="100000">
                  <a:srgbClr val="FFFED7"/>
                </a:gs>
              </a:gsLst>
              <a:lin ang="16200000" scaled="0"/>
            </a:gradFill>
            <a:ln w="9525" cap="flat" cmpd="sng">
              <a:solidFill>
                <a:srgbClr val="F9C60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Shape 357"/>
            <p:cNvSpPr txBox="1"/>
            <p:nvPr/>
          </p:nvSpPr>
          <p:spPr>
            <a:xfrm rot="2400000">
              <a:off x="5819924" y="2366034"/>
              <a:ext cx="2383454" cy="1573471"/>
            </a:xfrm>
            <a:prstGeom prst="rect">
              <a:avLst/>
            </a:prstGeom>
            <a:noFill/>
            <a:ln>
              <a:noFill/>
            </a:ln>
          </p:spPr>
          <p:txBody>
            <a:bodyPr spcFirstLastPara="1" wrap="square" lIns="129525" tIns="43175" rIns="129525" bIns="4317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IE" sz="3400" b="0" i="0" u="none" strike="noStrike" cap="none">
                  <a:solidFill>
                    <a:schemeClr val="dk1"/>
                  </a:solidFill>
                  <a:latin typeface="Calibri"/>
                  <a:ea typeface="Calibri"/>
                  <a:cs typeface="Calibri"/>
                  <a:sym typeface="Calibri"/>
                </a:rPr>
                <a:t>Jigsaw</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ctrTitle"/>
          </p:nvPr>
        </p:nvSpPr>
        <p:spPr>
          <a:xfrm>
            <a:off x="685800" y="305004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6000"/>
              <a:buFont typeface="Source Sans Pro"/>
              <a:buNone/>
            </a:pPr>
            <a:r>
              <a:rPr lang="en-IE" sz="6000" b="0" i="0" u="none" strike="noStrike" cap="none">
                <a:solidFill>
                  <a:schemeClr val="lt1"/>
                </a:solidFill>
                <a:latin typeface="Source Sans Pro"/>
                <a:ea typeface="Source Sans Pro"/>
                <a:cs typeface="Source Sans Pro"/>
                <a:sym typeface="Source Sans Pro"/>
              </a:rPr>
              <a:t>Group Assignment</a:t>
            </a:r>
            <a:endParaRPr/>
          </a:p>
        </p:txBody>
      </p:sp>
      <p:sp>
        <p:nvSpPr>
          <p:cNvPr id="363" name="Shape 363"/>
          <p:cNvSpPr txBox="1">
            <a:spLocks noGrp="1"/>
          </p:cNvSpPr>
          <p:nvPr>
            <p:ph type="subTitle" idx="1"/>
          </p:nvPr>
        </p:nvSpPr>
        <p:spPr>
          <a:xfrm>
            <a:off x="685800" y="4531308"/>
            <a:ext cx="7772400" cy="11101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3600"/>
              <a:buFont typeface="Arial"/>
              <a:buNone/>
            </a:pPr>
            <a:endParaRPr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Shape 368"/>
          <p:cNvPicPr preferRelativeResize="0"/>
          <p:nvPr/>
        </p:nvPicPr>
        <p:blipFill rotWithShape="1">
          <a:blip r:embed="rId3">
            <a:alphaModFix/>
          </a:blip>
          <a:srcRect/>
          <a:stretch/>
        </p:blipFill>
        <p:spPr>
          <a:xfrm>
            <a:off x="600420" y="611909"/>
            <a:ext cx="7876292" cy="4425604"/>
          </a:xfrm>
          <a:prstGeom prst="rect">
            <a:avLst/>
          </a:prstGeom>
          <a:solidFill>
            <a:schemeClr val="lt1"/>
          </a:solidFill>
          <a:ln w="25400" cap="flat" cmpd="sng">
            <a:solidFill>
              <a:schemeClr val="accent3"/>
            </a:solidFill>
            <a:prstDash val="solid"/>
            <a:round/>
            <a:headEnd type="none" w="sm" len="sm"/>
            <a:tailEnd type="none" w="sm" len="sm"/>
          </a:ln>
        </p:spPr>
      </p:pic>
      <p:sp>
        <p:nvSpPr>
          <p:cNvPr id="369" name="Shape 369"/>
          <p:cNvSpPr txBox="1"/>
          <p:nvPr/>
        </p:nvSpPr>
        <p:spPr>
          <a:xfrm>
            <a:off x="2319068" y="5037513"/>
            <a:ext cx="4671753" cy="584775"/>
          </a:xfrm>
          <a:prstGeom prst="rect">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a:solidFill>
                  <a:schemeClr val="lt1"/>
                </a:solidFill>
                <a:latin typeface="Source Sans Pro"/>
                <a:ea typeface="Source Sans Pro"/>
                <a:cs typeface="Source Sans Pro"/>
                <a:sym typeface="Source Sans Pro"/>
              </a:rPr>
              <a:t>Will it benefit Ireland?</a:t>
            </a:r>
            <a:endParaRPr/>
          </a:p>
        </p:txBody>
      </p:sp>
      <p:sp>
        <p:nvSpPr>
          <p:cNvPr id="370" name="Shape 370"/>
          <p:cNvSpPr/>
          <p:nvPr/>
        </p:nvSpPr>
        <p:spPr>
          <a:xfrm>
            <a:off x="1630497" y="6051065"/>
            <a:ext cx="231906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4400" b="0" i="0" u="none" strike="noStrike" cap="none" dirty="0">
                <a:solidFill>
                  <a:schemeClr val="dk1"/>
                </a:solidFill>
                <a:latin typeface="Calibri"/>
                <a:ea typeface="Calibri"/>
                <a:cs typeface="Calibri"/>
                <a:sym typeface="Calibri"/>
              </a:rPr>
              <a:t>Table 1</a:t>
            </a:r>
            <a:endParaRPr sz="4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2693324" y="448886"/>
            <a:ext cx="5424410" cy="781397"/>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Source Sans Pro"/>
              <a:buNone/>
            </a:pPr>
            <a:r>
              <a:rPr lang="en-IE" sz="4400" b="0" i="0" u="none" strike="noStrike" cap="none">
                <a:solidFill>
                  <a:schemeClr val="dk1"/>
                </a:solidFill>
                <a:latin typeface="Source Sans Pro"/>
                <a:ea typeface="Source Sans Pro"/>
                <a:cs typeface="Source Sans Pro"/>
                <a:sym typeface="Source Sans Pro"/>
              </a:rPr>
              <a:t>Trump V Clinton</a:t>
            </a:r>
            <a:endParaRPr/>
          </a:p>
        </p:txBody>
      </p:sp>
      <p:pic>
        <p:nvPicPr>
          <p:cNvPr id="376" name="Shape 376"/>
          <p:cNvPicPr preferRelativeResize="0">
            <a:picLocks noGrp="1"/>
          </p:cNvPicPr>
          <p:nvPr>
            <p:ph type="body" idx="1"/>
          </p:nvPr>
        </p:nvPicPr>
        <p:blipFill rotWithShape="1">
          <a:blip r:embed="rId3">
            <a:alphaModFix/>
          </a:blip>
          <a:srcRect/>
          <a:stretch/>
        </p:blipFill>
        <p:spPr>
          <a:xfrm>
            <a:off x="1026266" y="1600200"/>
            <a:ext cx="7091468" cy="3987800"/>
          </a:xfrm>
          <a:prstGeom prst="rect">
            <a:avLst/>
          </a:prstGeom>
          <a:solidFill>
            <a:schemeClr val="lt1"/>
          </a:solidFill>
          <a:ln w="25400" cap="flat" cmpd="sng">
            <a:solidFill>
              <a:schemeClr val="accent2"/>
            </a:solidFill>
            <a:prstDash val="solid"/>
            <a:round/>
            <a:headEnd type="none" w="sm" len="sm"/>
            <a:tailEnd type="none" w="sm" len="sm"/>
          </a:ln>
        </p:spPr>
      </p:pic>
      <p:pic>
        <p:nvPicPr>
          <p:cNvPr id="377" name="Shape 377"/>
          <p:cNvPicPr preferRelativeResize="0"/>
          <p:nvPr/>
        </p:nvPicPr>
        <p:blipFill rotWithShape="1">
          <a:blip r:embed="rId4">
            <a:alphaModFix/>
          </a:blip>
          <a:srcRect/>
          <a:stretch/>
        </p:blipFill>
        <p:spPr>
          <a:xfrm rot="-856062">
            <a:off x="169648" y="267132"/>
            <a:ext cx="2754284" cy="1721427"/>
          </a:xfrm>
          <a:prstGeom prst="rect">
            <a:avLst/>
          </a:prstGeom>
          <a:solidFill>
            <a:schemeClr val="lt1"/>
          </a:solidFill>
          <a:ln w="25400" cap="flat" cmpd="sng">
            <a:solidFill>
              <a:schemeClr val="accent2"/>
            </a:solidFill>
            <a:prstDash val="solid"/>
            <a:round/>
            <a:headEnd type="none" w="sm" len="sm"/>
            <a:tailEnd type="none" w="sm" len="sm"/>
          </a:ln>
        </p:spPr>
      </p:pic>
      <p:sp>
        <p:nvSpPr>
          <p:cNvPr id="378" name="Shape 378"/>
          <p:cNvSpPr txBox="1"/>
          <p:nvPr/>
        </p:nvSpPr>
        <p:spPr>
          <a:xfrm>
            <a:off x="1429789" y="5295612"/>
            <a:ext cx="6417425" cy="584775"/>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a:solidFill>
                  <a:schemeClr val="lt1"/>
                </a:solidFill>
                <a:latin typeface="Source Sans Pro"/>
                <a:ea typeface="Source Sans Pro"/>
                <a:cs typeface="Source Sans Pro"/>
                <a:sym typeface="Source Sans Pro"/>
              </a:rPr>
              <a:t>Trump will make a better president?</a:t>
            </a:r>
            <a:endParaRPr/>
          </a:p>
        </p:txBody>
      </p:sp>
      <p:sp>
        <p:nvSpPr>
          <p:cNvPr id="379" name="Shape 379"/>
          <p:cNvSpPr/>
          <p:nvPr/>
        </p:nvSpPr>
        <p:spPr>
          <a:xfrm>
            <a:off x="1546790" y="5957917"/>
            <a:ext cx="2489812"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4400" b="0" i="0" u="none" strike="noStrike" cap="none" dirty="0">
                <a:solidFill>
                  <a:schemeClr val="dk1"/>
                </a:solidFill>
                <a:latin typeface="Calibri"/>
                <a:ea typeface="Calibri"/>
                <a:cs typeface="Calibri"/>
                <a:sym typeface="Calibri"/>
              </a:rPr>
              <a:t>Table 2</a:t>
            </a:r>
            <a:endParaRPr sz="4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Shape 384"/>
          <p:cNvPicPr preferRelativeResize="0"/>
          <p:nvPr/>
        </p:nvPicPr>
        <p:blipFill rotWithShape="1">
          <a:blip r:embed="rId3">
            <a:alphaModFix/>
          </a:blip>
          <a:srcRect/>
          <a:stretch/>
        </p:blipFill>
        <p:spPr>
          <a:xfrm rot="-862035">
            <a:off x="252329" y="553556"/>
            <a:ext cx="4794200" cy="2638046"/>
          </a:xfrm>
          <a:prstGeom prst="rect">
            <a:avLst/>
          </a:prstGeom>
          <a:noFill/>
          <a:ln w="12700" cap="flat" cmpd="sng">
            <a:solidFill>
              <a:schemeClr val="accent2"/>
            </a:solidFill>
            <a:prstDash val="solid"/>
            <a:round/>
            <a:headEnd type="none" w="sm" len="sm"/>
            <a:tailEnd type="none" w="sm" len="sm"/>
          </a:ln>
        </p:spPr>
      </p:pic>
      <p:pic>
        <p:nvPicPr>
          <p:cNvPr id="385" name="Shape 385"/>
          <p:cNvPicPr preferRelativeResize="0">
            <a:picLocks noGrp="1"/>
          </p:cNvPicPr>
          <p:nvPr>
            <p:ph type="body" idx="1"/>
          </p:nvPr>
        </p:nvPicPr>
        <p:blipFill rotWithShape="1">
          <a:blip r:embed="rId4">
            <a:alphaModFix/>
          </a:blip>
          <a:srcRect/>
          <a:stretch/>
        </p:blipFill>
        <p:spPr>
          <a:xfrm>
            <a:off x="4042664" y="2468818"/>
            <a:ext cx="5101336" cy="3351470"/>
          </a:xfrm>
          <a:prstGeom prst="rect">
            <a:avLst/>
          </a:prstGeom>
          <a:solidFill>
            <a:schemeClr val="lt1"/>
          </a:solidFill>
          <a:ln w="25400" cap="flat" cmpd="sng">
            <a:solidFill>
              <a:schemeClr val="accent2"/>
            </a:solidFill>
            <a:prstDash val="solid"/>
            <a:round/>
            <a:headEnd type="none" w="sm" len="sm"/>
            <a:tailEnd type="none" w="sm" len="sm"/>
          </a:ln>
        </p:spPr>
      </p:pic>
      <p:sp>
        <p:nvSpPr>
          <p:cNvPr id="386" name="Shape 386"/>
          <p:cNvSpPr txBox="1"/>
          <p:nvPr/>
        </p:nvSpPr>
        <p:spPr>
          <a:xfrm>
            <a:off x="159482" y="3856611"/>
            <a:ext cx="3723701" cy="1633171"/>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IE" sz="3200" b="0" i="0" u="none" strike="noStrike" cap="none" dirty="0">
                <a:solidFill>
                  <a:schemeClr val="lt1"/>
                </a:solidFill>
                <a:latin typeface="Source Sans Pro"/>
                <a:ea typeface="Source Sans Pro"/>
                <a:cs typeface="Source Sans Pro"/>
                <a:sym typeface="Source Sans Pro"/>
              </a:rPr>
              <a:t>Changes in assessment are needed?</a:t>
            </a:r>
            <a:endParaRPr dirty="0"/>
          </a:p>
        </p:txBody>
      </p:sp>
      <p:sp>
        <p:nvSpPr>
          <p:cNvPr id="387" name="Shape 387"/>
          <p:cNvSpPr/>
          <p:nvPr/>
        </p:nvSpPr>
        <p:spPr>
          <a:xfrm>
            <a:off x="5298858" y="119983"/>
            <a:ext cx="3173478" cy="2643834"/>
          </a:xfrm>
          <a:prstGeom prst="ellipse">
            <a:avLst/>
          </a:prstGeom>
          <a:gradFill>
            <a:gsLst>
              <a:gs pos="0">
                <a:srgbClr val="89E70A"/>
              </a:gs>
              <a:gs pos="100000">
                <a:srgbClr val="C1FF82"/>
              </a:gs>
            </a:gsLst>
            <a:lin ang="16200000" scaled="0"/>
          </a:gradFill>
          <a:ln w="9525" cap="flat" cmpd="sng">
            <a:solidFill>
              <a:srgbClr val="82CD1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E" sz="2400" b="0" i="0" u="none" strike="noStrike" cap="none">
                <a:solidFill>
                  <a:schemeClr val="dk1"/>
                </a:solidFill>
                <a:latin typeface="Calibri"/>
                <a:ea typeface="Calibri"/>
                <a:cs typeface="Calibri"/>
                <a:sym typeface="Calibri"/>
              </a:rPr>
              <a:t>What if you were only given feedback rather than grades for your work?</a:t>
            </a:r>
            <a:endParaRPr/>
          </a:p>
        </p:txBody>
      </p:sp>
      <p:sp>
        <p:nvSpPr>
          <p:cNvPr id="388" name="Shape 388"/>
          <p:cNvSpPr/>
          <p:nvPr/>
        </p:nvSpPr>
        <p:spPr>
          <a:xfrm>
            <a:off x="1643095" y="6072722"/>
            <a:ext cx="257636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4400" b="0" i="0" u="none" strike="noStrike" cap="none" dirty="0">
                <a:solidFill>
                  <a:schemeClr val="dk1"/>
                </a:solidFill>
                <a:latin typeface="Calibri"/>
                <a:ea typeface="Calibri"/>
                <a:cs typeface="Calibri"/>
                <a:sym typeface="Calibri"/>
              </a:rPr>
              <a:t>Table 3</a:t>
            </a:r>
            <a:endParaRPr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000"/>
                                        <p:tgtEl>
                                          <p:spTgt spid="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7"/>
                                        </p:tgtEl>
                                        <p:attrNameLst>
                                          <p:attrName>style.visibility</p:attrName>
                                        </p:attrNameLst>
                                      </p:cBhvr>
                                      <p:to>
                                        <p:strVal val="visible"/>
                                      </p:to>
                                    </p:set>
                                    <p:anim calcmode="lin" valueType="num">
                                      <p:cBhvr additive="base">
                                        <p:cTn id="12" dur="500"/>
                                        <p:tgtEl>
                                          <p:spTgt spid="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274638"/>
            <a:ext cx="8229600" cy="11430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Source Sans Pro"/>
              <a:buNone/>
            </a:pPr>
            <a:r>
              <a:rPr lang="en-IE" sz="3959" b="0" i="0" u="none" strike="noStrike" cap="none" dirty="0">
                <a:solidFill>
                  <a:schemeClr val="dk1"/>
                </a:solidFill>
                <a:latin typeface="Source Sans Pro"/>
                <a:ea typeface="Source Sans Pro"/>
                <a:cs typeface="Source Sans Pro"/>
                <a:sym typeface="Source Sans Pro"/>
              </a:rPr>
              <a:t>The Black card has improved discipline on the Gaelic </a:t>
            </a:r>
            <a:r>
              <a:rPr lang="en-IE" sz="3959" b="0" i="0" u="none" strike="noStrike" cap="none" dirty="0" smtClean="0">
                <a:solidFill>
                  <a:schemeClr val="dk1"/>
                </a:solidFill>
                <a:latin typeface="Source Sans Pro"/>
                <a:ea typeface="Source Sans Pro"/>
                <a:cs typeface="Source Sans Pro"/>
                <a:sym typeface="Source Sans Pro"/>
              </a:rPr>
              <a:t>football pitch</a:t>
            </a:r>
            <a:endParaRPr dirty="0"/>
          </a:p>
        </p:txBody>
      </p:sp>
      <p:pic>
        <p:nvPicPr>
          <p:cNvPr id="394" name="Shape 394"/>
          <p:cNvPicPr preferRelativeResize="0">
            <a:picLocks noGrp="1"/>
          </p:cNvPicPr>
          <p:nvPr>
            <p:ph type="body" idx="1"/>
          </p:nvPr>
        </p:nvPicPr>
        <p:blipFill rotWithShape="1">
          <a:blip r:embed="rId3">
            <a:alphaModFix/>
          </a:blip>
          <a:srcRect/>
          <a:stretch/>
        </p:blipFill>
        <p:spPr>
          <a:xfrm>
            <a:off x="5945687" y="1650394"/>
            <a:ext cx="2741113" cy="3987800"/>
          </a:xfrm>
          <a:prstGeom prst="rect">
            <a:avLst/>
          </a:prstGeom>
          <a:noFill/>
          <a:ln w="9525" cap="flat" cmpd="sng">
            <a:solidFill>
              <a:schemeClr val="accent2"/>
            </a:solidFill>
            <a:prstDash val="solid"/>
            <a:round/>
            <a:headEnd type="none" w="sm" len="sm"/>
            <a:tailEnd type="none" w="sm" len="sm"/>
          </a:ln>
        </p:spPr>
      </p:pic>
      <p:sp>
        <p:nvSpPr>
          <p:cNvPr id="395" name="Shape 395"/>
          <p:cNvSpPr/>
          <p:nvPr/>
        </p:nvSpPr>
        <p:spPr>
          <a:xfrm>
            <a:off x="1420250" y="5934670"/>
            <a:ext cx="2523789"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4400" b="0" i="0" u="none" strike="noStrike" cap="none" dirty="0">
                <a:solidFill>
                  <a:schemeClr val="dk1"/>
                </a:solidFill>
                <a:latin typeface="Calibri"/>
                <a:ea typeface="Calibri"/>
                <a:cs typeface="Calibri"/>
                <a:sym typeface="Calibri"/>
              </a:rPr>
              <a:t>Table 4</a:t>
            </a:r>
            <a:endParaRPr sz="4400" dirty="0"/>
          </a:p>
        </p:txBody>
      </p:sp>
      <p:pic>
        <p:nvPicPr>
          <p:cNvPr id="396" name="Shape 396"/>
          <p:cNvPicPr preferRelativeResize="0"/>
          <p:nvPr/>
        </p:nvPicPr>
        <p:blipFill rotWithShape="1">
          <a:blip r:embed="rId4">
            <a:alphaModFix/>
          </a:blip>
          <a:srcRect/>
          <a:stretch/>
        </p:blipFill>
        <p:spPr>
          <a:xfrm>
            <a:off x="457200" y="1908510"/>
            <a:ext cx="5268671" cy="271336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234218"/>
            <a:ext cx="8229600" cy="1143000"/>
          </a:xfrm>
          <a:prstGeom prst="rect">
            <a:avLst/>
          </a:prstGeom>
          <a:gradFill>
            <a:gsLst>
              <a:gs pos="0">
                <a:srgbClr val="FFF876"/>
              </a:gs>
              <a:gs pos="35000">
                <a:srgbClr val="FFF8A1"/>
              </a:gs>
              <a:gs pos="100000">
                <a:srgbClr val="FFFED7"/>
              </a:gs>
            </a:gsLst>
            <a:lin ang="16200000" scaled="0"/>
          </a:gradFill>
          <a:ln w="9525" cap="flat" cmpd="sng">
            <a:solidFill>
              <a:srgbClr val="F9C60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SzPts val="4400"/>
              <a:buFont typeface="Source Sans Pro"/>
              <a:buNone/>
            </a:pPr>
            <a:r>
              <a:rPr lang="en-IE" sz="4400" b="0" i="0" u="none" strike="noStrike" cap="none">
                <a:solidFill>
                  <a:srgbClr val="FF0000"/>
                </a:solidFill>
                <a:latin typeface="Source Sans Pro"/>
                <a:ea typeface="Source Sans Pro"/>
                <a:cs typeface="Source Sans Pro"/>
                <a:sym typeface="Source Sans Pro"/>
              </a:rPr>
              <a:t>Mayo are truly cursed!!!</a:t>
            </a:r>
            <a:endParaRPr/>
          </a:p>
        </p:txBody>
      </p:sp>
      <p:pic>
        <p:nvPicPr>
          <p:cNvPr id="402" name="Shape 402"/>
          <p:cNvPicPr preferRelativeResize="0">
            <a:picLocks noGrp="1"/>
          </p:cNvPicPr>
          <p:nvPr>
            <p:ph type="body" idx="1"/>
          </p:nvPr>
        </p:nvPicPr>
        <p:blipFill rotWithShape="1">
          <a:blip r:embed="rId3">
            <a:alphaModFix/>
          </a:blip>
          <a:srcRect/>
          <a:stretch/>
        </p:blipFill>
        <p:spPr>
          <a:xfrm>
            <a:off x="457200" y="1729048"/>
            <a:ext cx="3263324" cy="3176066"/>
          </a:xfrm>
          <a:prstGeom prst="rect">
            <a:avLst/>
          </a:prstGeom>
          <a:noFill/>
          <a:ln>
            <a:noFill/>
          </a:ln>
        </p:spPr>
      </p:pic>
      <p:sp>
        <p:nvSpPr>
          <p:cNvPr id="403" name="Shape 403"/>
          <p:cNvSpPr/>
          <p:nvPr/>
        </p:nvSpPr>
        <p:spPr>
          <a:xfrm>
            <a:off x="1342865" y="5934670"/>
            <a:ext cx="2777177"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4400" b="0" i="0" u="none" strike="noStrike" cap="none" dirty="0">
                <a:solidFill>
                  <a:schemeClr val="dk1"/>
                </a:solidFill>
                <a:latin typeface="Calibri"/>
                <a:ea typeface="Calibri"/>
                <a:cs typeface="Calibri"/>
                <a:sym typeface="Calibri"/>
              </a:rPr>
              <a:t>Table 5</a:t>
            </a:r>
            <a:endParaRPr sz="4400" dirty="0"/>
          </a:p>
        </p:txBody>
      </p:sp>
      <p:pic>
        <p:nvPicPr>
          <p:cNvPr id="404" name="Shape 404"/>
          <p:cNvPicPr preferRelativeResize="0"/>
          <p:nvPr/>
        </p:nvPicPr>
        <p:blipFill rotWithShape="1">
          <a:blip r:embed="rId4">
            <a:alphaModFix/>
          </a:blip>
          <a:srcRect/>
          <a:stretch/>
        </p:blipFill>
        <p:spPr>
          <a:xfrm>
            <a:off x="4120042" y="1729048"/>
            <a:ext cx="4566758" cy="36908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ctrTitle"/>
          </p:nvPr>
        </p:nvSpPr>
        <p:spPr>
          <a:xfrm>
            <a:off x="685800" y="611909"/>
            <a:ext cx="7754382" cy="481445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Source Sans Pro"/>
              <a:buNone/>
            </a:pPr>
            <a:r>
              <a:rPr lang="en-IE" sz="6000" b="1" i="0" u="none" strike="noStrike" cap="none">
                <a:solidFill>
                  <a:schemeClr val="dk1"/>
                </a:solidFill>
                <a:latin typeface="Source Sans Pro"/>
                <a:ea typeface="Source Sans Pro"/>
                <a:cs typeface="Source Sans Pro"/>
                <a:sym typeface="Source Sans Pro"/>
              </a:rPr>
              <a:t>Instructional leadership has greatly improved teaching &amp; learning.</a:t>
            </a:r>
            <a:endParaRPr/>
          </a:p>
        </p:txBody>
      </p:sp>
      <p:sp>
        <p:nvSpPr>
          <p:cNvPr id="410" name="Shape 410"/>
          <p:cNvSpPr txBox="1"/>
          <p:nvPr/>
        </p:nvSpPr>
        <p:spPr>
          <a:xfrm>
            <a:off x="1402154" y="6035617"/>
            <a:ext cx="2321719"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4400" b="0" i="0" u="none" strike="noStrike" cap="none" dirty="0">
                <a:solidFill>
                  <a:schemeClr val="dk2"/>
                </a:solidFill>
                <a:latin typeface="Source Sans Pro"/>
                <a:ea typeface="Source Sans Pro"/>
                <a:cs typeface="Source Sans Pro"/>
                <a:sym typeface="Source Sans Pro"/>
              </a:rPr>
              <a:t>Table 6</a:t>
            </a:r>
            <a:endParaRPr sz="4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13502" y="131418"/>
            <a:ext cx="8722895" cy="1012741"/>
          </a:xfrm>
          <a:prstGeom prst="rect">
            <a:avLst/>
          </a:prstGeom>
          <a:gradFill>
            <a:gsLst>
              <a:gs pos="0">
                <a:srgbClr val="81D8FF"/>
              </a:gs>
              <a:gs pos="35000">
                <a:srgbClr val="A8E1FF"/>
              </a:gs>
              <a:gs pos="100000">
                <a:srgbClr val="DBF4FF"/>
              </a:gs>
            </a:gsLst>
            <a:lin ang="16200000" scaled="0"/>
          </a:gradFill>
          <a:ln w="9525" cap="flat" cmpd="sng">
            <a:solidFill>
              <a:srgbClr val="00A0E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Source Sans Pro"/>
              <a:buNone/>
            </a:pPr>
            <a:r>
              <a:rPr lang="en-IE" sz="3959" b="0" i="0" u="none" strike="noStrike" cap="none" dirty="0">
                <a:solidFill>
                  <a:schemeClr val="dk1"/>
                </a:solidFill>
                <a:latin typeface="Source Sans Pro"/>
                <a:ea typeface="Source Sans Pro"/>
                <a:cs typeface="Source Sans Pro"/>
                <a:sym typeface="Source Sans Pro"/>
              </a:rPr>
              <a:t>How can Academic Controversy be used in your teaching?</a:t>
            </a:r>
            <a:endParaRPr dirty="0"/>
          </a:p>
        </p:txBody>
      </p:sp>
      <p:graphicFrame>
        <p:nvGraphicFramePr>
          <p:cNvPr id="416" name="Shape 416"/>
          <p:cNvGraphicFramePr/>
          <p:nvPr>
            <p:extLst>
              <p:ext uri="{D42A27DB-BD31-4B8C-83A1-F6EECF244321}">
                <p14:modId xmlns:p14="http://schemas.microsoft.com/office/powerpoint/2010/main" val="2827311697"/>
              </p:ext>
            </p:extLst>
          </p:nvPr>
        </p:nvGraphicFramePr>
        <p:xfrm>
          <a:off x="0" y="1296454"/>
          <a:ext cx="9144000" cy="5561545"/>
        </p:xfrm>
        <a:graphic>
          <a:graphicData uri="http://schemas.openxmlformats.org/drawingml/2006/table">
            <a:tbl>
              <a:tblPr firstRow="1" bandRow="1">
                <a:noFill/>
                <a:tableStyleId>{2427111D-9D56-46CF-A1DA-1761B3F7D794}</a:tableStyleId>
              </a:tblPr>
              <a:tblGrid>
                <a:gridCol w="1619800"/>
                <a:gridCol w="7524200"/>
              </a:tblGrid>
              <a:tr h="404479">
                <a:tc>
                  <a:txBody>
                    <a:bodyPr/>
                    <a:lstStyle/>
                    <a:p>
                      <a:pPr marL="0" marR="0" lvl="0" indent="0" algn="l" rtl="0">
                        <a:spcBef>
                          <a:spcPts val="0"/>
                        </a:spcBef>
                        <a:spcAft>
                          <a:spcPts val="0"/>
                        </a:spcAft>
                        <a:buNone/>
                      </a:pPr>
                      <a:r>
                        <a:rPr lang="en-IE" sz="1800" dirty="0"/>
                        <a:t>Subject</a:t>
                      </a:r>
                      <a:endParaRPr dirty="0"/>
                    </a:p>
                  </a:txBody>
                  <a:tcPr marL="91450" marR="91450" marT="45725" marB="45725"/>
                </a:tc>
                <a:tc>
                  <a:txBody>
                    <a:bodyPr/>
                    <a:lstStyle/>
                    <a:p>
                      <a:pPr marL="0" marR="0" lvl="0" indent="0" algn="l" rtl="0">
                        <a:spcBef>
                          <a:spcPts val="0"/>
                        </a:spcBef>
                        <a:spcAft>
                          <a:spcPts val="0"/>
                        </a:spcAft>
                        <a:buNone/>
                      </a:pPr>
                      <a:r>
                        <a:rPr lang="en-IE" sz="1800"/>
                        <a:t>Example</a:t>
                      </a:r>
                      <a:endParaRPr/>
                    </a:p>
                  </a:txBody>
                  <a:tcPr marL="91450" marR="91450" marT="45725" marB="45725"/>
                </a:tc>
              </a:tr>
              <a:tr h="707830">
                <a:tc>
                  <a:txBody>
                    <a:bodyPr/>
                    <a:lstStyle/>
                    <a:p>
                      <a:pPr marL="0" marR="0" lvl="0" indent="0" algn="l" rtl="0">
                        <a:spcBef>
                          <a:spcPts val="0"/>
                        </a:spcBef>
                        <a:spcAft>
                          <a:spcPts val="0"/>
                        </a:spcAft>
                        <a:buNone/>
                      </a:pPr>
                      <a:r>
                        <a:rPr lang="en-IE" sz="1800"/>
                        <a:t>English</a:t>
                      </a:r>
                      <a:endParaRPr/>
                    </a:p>
                  </a:txBody>
                  <a:tcPr marL="91450" marR="91450" marT="45725" marB="45725"/>
                </a:tc>
                <a:tc>
                  <a:txBody>
                    <a:bodyPr/>
                    <a:lstStyle/>
                    <a:p>
                      <a:pPr marL="0" marR="0" lvl="0" indent="0" algn="l" rtl="0">
                        <a:spcBef>
                          <a:spcPts val="0"/>
                        </a:spcBef>
                        <a:spcAft>
                          <a:spcPts val="0"/>
                        </a:spcAft>
                        <a:buNone/>
                      </a:pPr>
                      <a:r>
                        <a:rPr lang="en-IE" sz="1800"/>
                        <a:t>Shylock deserves his final punishment?</a:t>
                      </a:r>
                      <a:endParaRPr/>
                    </a:p>
                    <a:p>
                      <a:pPr marL="0" marR="0" lvl="0" indent="0" algn="l" rtl="0">
                        <a:spcBef>
                          <a:spcPts val="0"/>
                        </a:spcBef>
                        <a:spcAft>
                          <a:spcPts val="0"/>
                        </a:spcAft>
                        <a:buNone/>
                      </a:pPr>
                      <a:r>
                        <a:rPr lang="en-IE" sz="1800"/>
                        <a:t>Friar Lawrence is solely responsible for the demise of Romeo &amp; Juliet.</a:t>
                      </a:r>
                      <a:endParaRPr sz="1800"/>
                    </a:p>
                  </a:txBody>
                  <a:tcPr marL="91450" marR="91450" marT="45725" marB="45725"/>
                </a:tc>
              </a:tr>
              <a:tr h="1011181">
                <a:tc>
                  <a:txBody>
                    <a:bodyPr/>
                    <a:lstStyle/>
                    <a:p>
                      <a:pPr marL="0" marR="0" lvl="0" indent="0" algn="l" rtl="0">
                        <a:spcBef>
                          <a:spcPts val="0"/>
                        </a:spcBef>
                        <a:spcAft>
                          <a:spcPts val="0"/>
                        </a:spcAft>
                        <a:buNone/>
                      </a:pPr>
                      <a:r>
                        <a:rPr lang="en-IE" sz="1800"/>
                        <a:t>Agricultural Science</a:t>
                      </a:r>
                      <a:endParaRPr sz="1800"/>
                    </a:p>
                  </a:txBody>
                  <a:tcPr marL="91450" marR="91450" marT="45725" marB="45725"/>
                </a:tc>
                <a:tc>
                  <a:txBody>
                    <a:bodyPr/>
                    <a:lstStyle/>
                    <a:p>
                      <a:pPr marL="0" marR="0" lvl="0" indent="0" algn="l" rtl="0">
                        <a:spcBef>
                          <a:spcPts val="0"/>
                        </a:spcBef>
                        <a:spcAft>
                          <a:spcPts val="0"/>
                        </a:spcAft>
                        <a:buNone/>
                      </a:pPr>
                      <a:r>
                        <a:rPr lang="en-IE" sz="1800" dirty="0"/>
                        <a:t>Artificial Insemination (AI) is a serious ethical issue in the agricultural sector.</a:t>
                      </a:r>
                      <a:endParaRPr dirty="0"/>
                    </a:p>
                    <a:p>
                      <a:pPr marL="0" marR="0" lvl="0" indent="0" algn="l" rtl="0">
                        <a:spcBef>
                          <a:spcPts val="0"/>
                        </a:spcBef>
                        <a:spcAft>
                          <a:spcPts val="0"/>
                        </a:spcAft>
                        <a:buNone/>
                      </a:pPr>
                      <a:r>
                        <a:rPr lang="en-IE" sz="1800" dirty="0" err="1"/>
                        <a:t>Aboliltion</a:t>
                      </a:r>
                      <a:r>
                        <a:rPr lang="en-IE" sz="1800" dirty="0"/>
                        <a:t> of milk quotas will give many dairy farmers scope to increase milk production for the first time in more than thirty years.</a:t>
                      </a:r>
                      <a:endParaRPr sz="1800" dirty="0"/>
                    </a:p>
                  </a:txBody>
                  <a:tcPr marL="91450" marR="91450" marT="45725" marB="45725"/>
                </a:tc>
              </a:tr>
              <a:tr h="707830">
                <a:tc>
                  <a:txBody>
                    <a:bodyPr/>
                    <a:lstStyle/>
                    <a:p>
                      <a:pPr marL="0" marR="0" lvl="0" indent="0" algn="l" rtl="0">
                        <a:spcBef>
                          <a:spcPts val="0"/>
                        </a:spcBef>
                        <a:spcAft>
                          <a:spcPts val="0"/>
                        </a:spcAft>
                        <a:buNone/>
                      </a:pPr>
                      <a:r>
                        <a:rPr lang="en-IE" sz="1800"/>
                        <a:t>Gaelige</a:t>
                      </a:r>
                      <a:endParaRPr sz="1800"/>
                    </a:p>
                  </a:txBody>
                  <a:tcPr marL="91450" marR="91450" marT="45725" marB="45725"/>
                </a:tc>
                <a:tc>
                  <a:txBody>
                    <a:bodyPr/>
                    <a:lstStyle/>
                    <a:p>
                      <a:pPr marL="0" marR="0" lvl="0" indent="0" algn="l" rtl="0">
                        <a:spcBef>
                          <a:spcPts val="0"/>
                        </a:spcBef>
                        <a:spcAft>
                          <a:spcPts val="0"/>
                        </a:spcAft>
                        <a:buNone/>
                      </a:pPr>
                      <a:r>
                        <a:rPr lang="en-IE" sz="1800"/>
                        <a:t>Tá córas oideachais iontach againn in Éirinn. </a:t>
                      </a:r>
                      <a:endParaRPr/>
                    </a:p>
                    <a:p>
                      <a:pPr marL="0" marR="0" lvl="0" indent="0" algn="l" rtl="0">
                        <a:spcBef>
                          <a:spcPts val="0"/>
                        </a:spcBef>
                        <a:spcAft>
                          <a:spcPts val="0"/>
                        </a:spcAft>
                        <a:buNone/>
                      </a:pPr>
                      <a:r>
                        <a:rPr lang="en-IE" sz="1800"/>
                        <a:t>Sa scéal “Hurlamaboc”, is fímineach (hypocrite) í an t-údar. </a:t>
                      </a:r>
                      <a:endParaRPr sz="1800"/>
                    </a:p>
                  </a:txBody>
                  <a:tcPr marL="91450" marR="91450" marT="45725" marB="45725"/>
                </a:tc>
              </a:tr>
              <a:tr h="707830">
                <a:tc>
                  <a:txBody>
                    <a:bodyPr/>
                    <a:lstStyle/>
                    <a:p>
                      <a:pPr marL="0" marR="0" lvl="0" indent="0" algn="l" rtl="0">
                        <a:spcBef>
                          <a:spcPts val="0"/>
                        </a:spcBef>
                        <a:spcAft>
                          <a:spcPts val="0"/>
                        </a:spcAft>
                        <a:buNone/>
                      </a:pPr>
                      <a:r>
                        <a:rPr lang="en-IE" sz="1800"/>
                        <a:t>CSPE</a:t>
                      </a:r>
                      <a:endParaRPr/>
                    </a:p>
                  </a:txBody>
                  <a:tcPr marL="91450" marR="91450" marT="45725" marB="45725"/>
                </a:tc>
                <a:tc>
                  <a:txBody>
                    <a:bodyPr/>
                    <a:lstStyle/>
                    <a:p>
                      <a:pPr marL="0" marR="0" lvl="0" indent="0" algn="l" rtl="0">
                        <a:spcBef>
                          <a:spcPts val="0"/>
                        </a:spcBef>
                        <a:spcAft>
                          <a:spcPts val="0"/>
                        </a:spcAft>
                        <a:buNone/>
                      </a:pPr>
                      <a:r>
                        <a:rPr lang="en-IE" sz="1800"/>
                        <a:t>With the ongoing issue regarding obesity in Ireland, the government needs to introduce the sugar tax now?</a:t>
                      </a:r>
                      <a:endParaRPr sz="1800"/>
                    </a:p>
                  </a:txBody>
                  <a:tcPr marL="91450" marR="91450" marT="45725" marB="45725"/>
                </a:tc>
              </a:tr>
              <a:tr h="404479">
                <a:tc>
                  <a:txBody>
                    <a:bodyPr/>
                    <a:lstStyle/>
                    <a:p>
                      <a:pPr marL="0" marR="0" lvl="0" indent="0" algn="l" rtl="0">
                        <a:spcBef>
                          <a:spcPts val="0"/>
                        </a:spcBef>
                        <a:spcAft>
                          <a:spcPts val="0"/>
                        </a:spcAft>
                        <a:buNone/>
                      </a:pPr>
                      <a:r>
                        <a:rPr lang="en-IE" sz="1800"/>
                        <a:t>History</a:t>
                      </a:r>
                      <a:endParaRPr/>
                    </a:p>
                  </a:txBody>
                  <a:tcPr marL="91450" marR="91450" marT="45725" marB="45725"/>
                </a:tc>
                <a:tc>
                  <a:txBody>
                    <a:bodyPr/>
                    <a:lstStyle/>
                    <a:p>
                      <a:pPr marL="0" marR="0" lvl="0" indent="0" algn="l" rtl="0">
                        <a:spcBef>
                          <a:spcPts val="0"/>
                        </a:spcBef>
                        <a:spcAft>
                          <a:spcPts val="0"/>
                        </a:spcAft>
                        <a:buNone/>
                      </a:pPr>
                      <a:r>
                        <a:rPr lang="en-IE" sz="1800"/>
                        <a:t>The partition was a good solution to the Irish Crisis between 1912-1923.</a:t>
                      </a:r>
                      <a:endParaRPr sz="1800"/>
                    </a:p>
                  </a:txBody>
                  <a:tcPr marL="91450" marR="91450" marT="45725" marB="45725"/>
                </a:tc>
              </a:tr>
              <a:tr h="404479">
                <a:tc>
                  <a:txBody>
                    <a:bodyPr/>
                    <a:lstStyle/>
                    <a:p>
                      <a:pPr marL="0" marR="0" lvl="0" indent="0" algn="l" rtl="0">
                        <a:spcBef>
                          <a:spcPts val="0"/>
                        </a:spcBef>
                        <a:spcAft>
                          <a:spcPts val="0"/>
                        </a:spcAft>
                        <a:buNone/>
                      </a:pPr>
                      <a:r>
                        <a:rPr lang="en-IE" sz="1800"/>
                        <a:t>Geography</a:t>
                      </a:r>
                      <a:endParaRPr/>
                    </a:p>
                  </a:txBody>
                  <a:tcPr marL="91450" marR="91450" marT="45725" marB="45725"/>
                </a:tc>
                <a:tc>
                  <a:txBody>
                    <a:bodyPr/>
                    <a:lstStyle/>
                    <a:p>
                      <a:pPr marL="0" marR="0" lvl="0" indent="0" algn="l" rtl="0">
                        <a:spcBef>
                          <a:spcPts val="0"/>
                        </a:spcBef>
                        <a:spcAft>
                          <a:spcPts val="0"/>
                        </a:spcAft>
                        <a:buNone/>
                      </a:pPr>
                      <a:r>
                        <a:rPr lang="en-IE" sz="1800"/>
                        <a:t>Global warming is not a real concern for our generation.</a:t>
                      </a:r>
                      <a:endParaRPr sz="1800"/>
                    </a:p>
                  </a:txBody>
                  <a:tcPr marL="91450" marR="91450" marT="45725" marB="45725"/>
                </a:tc>
              </a:tr>
              <a:tr h="404479">
                <a:tc>
                  <a:txBody>
                    <a:bodyPr/>
                    <a:lstStyle/>
                    <a:p>
                      <a:pPr marL="0" marR="0" lvl="0" indent="0" algn="l" rtl="0">
                        <a:spcBef>
                          <a:spcPts val="0"/>
                        </a:spcBef>
                        <a:spcAft>
                          <a:spcPts val="0"/>
                        </a:spcAft>
                        <a:buNone/>
                      </a:pPr>
                      <a:r>
                        <a:rPr lang="en-IE" sz="1800"/>
                        <a:t>Maths</a:t>
                      </a:r>
                      <a:endParaRPr/>
                    </a:p>
                  </a:txBody>
                  <a:tcPr marL="91450" marR="91450" marT="45725" marB="45725"/>
                </a:tc>
                <a:tc>
                  <a:txBody>
                    <a:bodyPr/>
                    <a:lstStyle/>
                    <a:p>
                      <a:pPr marL="0" marR="0" lvl="0" indent="0" algn="l" rtl="0">
                        <a:spcBef>
                          <a:spcPts val="0"/>
                        </a:spcBef>
                        <a:spcAft>
                          <a:spcPts val="0"/>
                        </a:spcAft>
                        <a:buNone/>
                      </a:pPr>
                      <a:r>
                        <a:rPr lang="en-IE" sz="1800"/>
                        <a:t>In a parallelogram, the diagonals meet at right angles. </a:t>
                      </a:r>
                      <a:endParaRPr sz="1800"/>
                    </a:p>
                  </a:txBody>
                  <a:tcPr marL="91450" marR="91450" marT="45725" marB="45725"/>
                </a:tc>
              </a:tr>
              <a:tr h="404479">
                <a:tc>
                  <a:txBody>
                    <a:bodyPr/>
                    <a:lstStyle/>
                    <a:p>
                      <a:pPr marL="0" marR="0" lvl="0" indent="0" algn="l" rtl="0">
                        <a:spcBef>
                          <a:spcPts val="0"/>
                        </a:spcBef>
                        <a:spcAft>
                          <a:spcPts val="0"/>
                        </a:spcAft>
                        <a:buNone/>
                      </a:pPr>
                      <a:r>
                        <a:rPr lang="en-IE" sz="1800"/>
                        <a:t>Engineering</a:t>
                      </a:r>
                      <a:endParaRPr/>
                    </a:p>
                  </a:txBody>
                  <a:tcPr marL="91450" marR="91450" marT="45725" marB="45725"/>
                </a:tc>
                <a:tc>
                  <a:txBody>
                    <a:bodyPr/>
                    <a:lstStyle/>
                    <a:p>
                      <a:pPr marL="0" marR="0" lvl="0" indent="0" algn="l" rtl="0">
                        <a:spcBef>
                          <a:spcPts val="0"/>
                        </a:spcBef>
                        <a:spcAft>
                          <a:spcPts val="0"/>
                        </a:spcAft>
                        <a:buNone/>
                      </a:pPr>
                      <a:r>
                        <a:rPr lang="en-IE" sz="1800"/>
                        <a:t>Advanced manufacturing has made manual skills redundant. </a:t>
                      </a:r>
                      <a:endParaRPr sz="1800"/>
                    </a:p>
                  </a:txBody>
                  <a:tcPr marL="91450" marR="91450" marT="45725" marB="45725"/>
                </a:tc>
              </a:tr>
              <a:tr h="404479">
                <a:tc>
                  <a:txBody>
                    <a:bodyPr/>
                    <a:lstStyle/>
                    <a:p>
                      <a:pPr marL="0" marR="0" lvl="0" indent="0" algn="l" rtl="0">
                        <a:spcBef>
                          <a:spcPts val="0"/>
                        </a:spcBef>
                        <a:spcAft>
                          <a:spcPts val="0"/>
                        </a:spcAft>
                        <a:buNone/>
                      </a:pPr>
                      <a:r>
                        <a:rPr lang="en-IE" sz="1800"/>
                        <a:t>Construction</a:t>
                      </a:r>
                      <a:endParaRPr/>
                    </a:p>
                  </a:txBody>
                  <a:tcPr marL="91450" marR="91450" marT="45725" marB="45725"/>
                </a:tc>
                <a:tc>
                  <a:txBody>
                    <a:bodyPr/>
                    <a:lstStyle/>
                    <a:p>
                      <a:pPr marL="0" marR="0" lvl="0" indent="0" algn="l" rtl="0">
                        <a:spcBef>
                          <a:spcPts val="0"/>
                        </a:spcBef>
                        <a:spcAft>
                          <a:spcPts val="0"/>
                        </a:spcAft>
                        <a:buNone/>
                      </a:pPr>
                      <a:r>
                        <a:rPr lang="en-IE" sz="1800" dirty="0"/>
                        <a:t>IKEA has destroyed craftsmanship in furniture making. </a:t>
                      </a:r>
                      <a:endParaRPr sz="1800" dirty="0"/>
                    </a:p>
                  </a:txBody>
                  <a:tcPr marL="91450" marR="91450" marT="45725" marB="457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6119320" y="2347321"/>
            <a:ext cx="2774830" cy="954107"/>
          </a:xfrm>
          <a:prstGeom prst="rect">
            <a:avLst/>
          </a:prstGeom>
          <a:solidFill>
            <a:srgbClr val="CEEFA2"/>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IE" sz="2800" b="0" i="0" u="none" strike="noStrike" cap="none">
                <a:solidFill>
                  <a:srgbClr val="C00000"/>
                </a:solidFill>
                <a:latin typeface="Source Sans Pro"/>
                <a:ea typeface="Source Sans Pro"/>
                <a:cs typeface="Source Sans Pro"/>
                <a:sym typeface="Source Sans Pro"/>
              </a:rPr>
              <a:t>Intellectual Conflict</a:t>
            </a:r>
            <a:endParaRPr/>
          </a:p>
        </p:txBody>
      </p:sp>
      <p:sp>
        <p:nvSpPr>
          <p:cNvPr id="121" name="Shape 121"/>
          <p:cNvSpPr txBox="1"/>
          <p:nvPr/>
        </p:nvSpPr>
        <p:spPr>
          <a:xfrm>
            <a:off x="328120" y="2429968"/>
            <a:ext cx="2537205" cy="954107"/>
          </a:xfrm>
          <a:prstGeom prst="rect">
            <a:avLst/>
          </a:prstGeom>
          <a:solidFill>
            <a:srgbClr val="CEEFA2"/>
          </a:solidFill>
          <a:ln w="9525" cap="flat" cmpd="sng">
            <a:solidFill>
              <a:schemeClr val="dk1"/>
            </a:solidFill>
            <a:prstDash val="solid"/>
            <a:round/>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IE" sz="2800" b="0" i="0" u="none" strike="noStrike" cap="none">
                <a:solidFill>
                  <a:srgbClr val="C00000"/>
                </a:solidFill>
                <a:latin typeface="Source Sans Pro"/>
                <a:ea typeface="Source Sans Pro"/>
                <a:cs typeface="Source Sans Pro"/>
                <a:sym typeface="Source Sans Pro"/>
              </a:rPr>
              <a:t>Cooperative Learning</a:t>
            </a:r>
            <a:endParaRPr/>
          </a:p>
        </p:txBody>
      </p:sp>
      <p:sp>
        <p:nvSpPr>
          <p:cNvPr id="122" name="Shape 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65BD"/>
              </a:buClr>
              <a:buSzPts val="4400"/>
              <a:buFont typeface="Source Sans Pro"/>
              <a:buNone/>
            </a:pPr>
            <a:r>
              <a:rPr lang="en-IE" sz="4400" b="0" i="0" u="none" strike="noStrike" cap="none">
                <a:solidFill>
                  <a:srgbClr val="0065BD"/>
                </a:solidFill>
                <a:latin typeface="Source Sans Pro"/>
                <a:ea typeface="Source Sans Pro"/>
                <a:cs typeface="Source Sans Pro"/>
                <a:sym typeface="Source Sans Pro"/>
              </a:rPr>
              <a:t>As an Instructional Procedure</a:t>
            </a:r>
            <a:endParaRPr/>
          </a:p>
        </p:txBody>
      </p:sp>
      <p:sp>
        <p:nvSpPr>
          <p:cNvPr id="123" name="Shape 123"/>
          <p:cNvSpPr txBox="1"/>
          <p:nvPr/>
        </p:nvSpPr>
        <p:spPr>
          <a:xfrm>
            <a:off x="2581560" y="3981736"/>
            <a:ext cx="4002340" cy="954107"/>
          </a:xfrm>
          <a:prstGeom prst="rect">
            <a:avLst/>
          </a:prstGeom>
          <a:solidFill>
            <a:srgbClr val="CEEFA2"/>
          </a:solidFill>
          <a:ln w="9525" cap="flat" cmpd="sng">
            <a:solidFill>
              <a:schemeClr val="dk1"/>
            </a:solidFill>
            <a:prstDash val="solid"/>
            <a:round/>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457200" marR="0" lvl="0" indent="-457200" algn="l" rtl="0">
              <a:spcBef>
                <a:spcPts val="0"/>
              </a:spcBef>
              <a:spcAft>
                <a:spcPts val="0"/>
              </a:spcAft>
              <a:buClr>
                <a:srgbClr val="C00000"/>
              </a:buClr>
              <a:buSzPts val="2800"/>
              <a:buFont typeface="Arial"/>
              <a:buChar char="•"/>
            </a:pPr>
            <a:r>
              <a:rPr lang="en-IE" sz="2800" b="0" i="0" u="none" strike="noStrike" cap="none">
                <a:solidFill>
                  <a:srgbClr val="C00000"/>
                </a:solidFill>
                <a:latin typeface="Source Sans Pro"/>
                <a:ea typeface="Source Sans Pro"/>
                <a:cs typeface="Source Sans Pro"/>
                <a:sym typeface="Source Sans Pro"/>
              </a:rPr>
              <a:t>Problem Solving</a:t>
            </a:r>
            <a:endParaRPr/>
          </a:p>
          <a:p>
            <a:pPr marL="457200" marR="0" lvl="0" indent="-457200" algn="l" rtl="0">
              <a:spcBef>
                <a:spcPts val="0"/>
              </a:spcBef>
              <a:spcAft>
                <a:spcPts val="0"/>
              </a:spcAft>
              <a:buClr>
                <a:srgbClr val="C00000"/>
              </a:buClr>
              <a:buSzPts val="2800"/>
              <a:buFont typeface="Arial"/>
              <a:buChar char="•"/>
            </a:pPr>
            <a:r>
              <a:rPr lang="en-IE" sz="2800" b="0" i="0" u="none" strike="noStrike" cap="none">
                <a:solidFill>
                  <a:srgbClr val="C00000"/>
                </a:solidFill>
                <a:latin typeface="Source Sans Pro"/>
                <a:ea typeface="Source Sans Pro"/>
                <a:cs typeface="Source Sans Pro"/>
                <a:sym typeface="Source Sans Pro"/>
              </a:rPr>
              <a:t>Reasoned Judgement</a:t>
            </a:r>
            <a:endParaRPr/>
          </a:p>
        </p:txBody>
      </p:sp>
      <p:sp>
        <p:nvSpPr>
          <p:cNvPr id="124" name="Shape 124"/>
          <p:cNvSpPr/>
          <p:nvPr/>
        </p:nvSpPr>
        <p:spPr>
          <a:xfrm rot="3088846">
            <a:off x="2001067" y="3068242"/>
            <a:ext cx="897147" cy="970457"/>
          </a:xfrm>
          <a:prstGeom prst="chevron">
            <a:avLst>
              <a:gd name="adj" fmla="val 50000"/>
            </a:avLst>
          </a:prstGeom>
          <a:gradFill>
            <a:gsLst>
              <a:gs pos="0">
                <a:srgbClr val="89E70A"/>
              </a:gs>
              <a:gs pos="100000">
                <a:srgbClr val="C1FF82"/>
              </a:gs>
            </a:gsLst>
            <a:lin ang="16200000" scaled="0"/>
          </a:gradFill>
          <a:ln w="9525" cap="flat" cmpd="sng">
            <a:solidFill>
              <a:srgbClr val="82CD1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Shape 125"/>
          <p:cNvSpPr/>
          <p:nvPr/>
        </p:nvSpPr>
        <p:spPr>
          <a:xfrm rot="7963035">
            <a:off x="6115943" y="3022590"/>
            <a:ext cx="897147" cy="970457"/>
          </a:xfrm>
          <a:prstGeom prst="chevron">
            <a:avLst>
              <a:gd name="adj" fmla="val 50000"/>
            </a:avLst>
          </a:prstGeom>
          <a:gradFill>
            <a:gsLst>
              <a:gs pos="0">
                <a:srgbClr val="89E70A"/>
              </a:gs>
              <a:gs pos="100000">
                <a:srgbClr val="C1FF82"/>
              </a:gs>
            </a:gsLst>
            <a:lin ang="16200000" scaled="0"/>
          </a:gradFill>
          <a:ln w="9525" cap="flat" cmpd="sng">
            <a:solidFill>
              <a:srgbClr val="82CD1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6" name="Shape 126"/>
          <p:cNvSpPr txBox="1"/>
          <p:nvPr/>
        </p:nvSpPr>
        <p:spPr>
          <a:xfrm>
            <a:off x="2561246" y="1924638"/>
            <a:ext cx="4022654" cy="1815882"/>
          </a:xfrm>
          <a:prstGeom prst="rect">
            <a:avLst/>
          </a:prstGeom>
          <a:solidFill>
            <a:schemeClr val="accent3">
              <a:alpha val="47843"/>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E" sz="2800" b="1" i="0" u="none" strike="noStrike" cap="none">
                <a:solidFill>
                  <a:schemeClr val="dk1"/>
                </a:solidFill>
                <a:latin typeface="Source Sans Pro"/>
                <a:ea typeface="Source Sans Pro"/>
                <a:cs typeface="Source Sans Pro"/>
                <a:sym typeface="Source Sans Pro"/>
              </a:rPr>
              <a:t>The student actively engages and develops a deep understanding of the topic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1000"/>
                                        <p:tgtEl>
                                          <p:spTgt spid="1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1000"/>
                                        <p:tgtEl>
                                          <p:spTgt spid="124"/>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10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fade">
                                      <p:cBhvr>
                                        <p:cTn id="23" dur="1000"/>
                                        <p:tgtEl>
                                          <p:spTgt spid="1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p:nvPr/>
        </p:nvSpPr>
        <p:spPr>
          <a:xfrm>
            <a:off x="457200" y="3947548"/>
            <a:ext cx="4114800" cy="1953880"/>
          </a:xfrm>
          <a:prstGeom prst="ellipse">
            <a:avLst/>
          </a:prstGeom>
          <a:gradFill>
            <a:gsLst>
              <a:gs pos="0">
                <a:srgbClr val="00B0FF"/>
              </a:gs>
              <a:gs pos="100000">
                <a:srgbClr val="72D8FF"/>
              </a:gs>
            </a:gsLst>
            <a:lin ang="16200000" scaled="0"/>
          </a:gradFill>
          <a:ln w="9525" cap="flat" cmpd="sng">
            <a:solidFill>
              <a:srgbClr val="00A0E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E" sz="2400" b="1" i="0" u="none" strike="noStrike" cap="none">
                <a:solidFill>
                  <a:schemeClr val="dk2"/>
                </a:solidFill>
                <a:latin typeface="Calibri"/>
                <a:ea typeface="Calibri"/>
                <a:cs typeface="Calibri"/>
                <a:sym typeface="Calibri"/>
              </a:rPr>
              <a:t>These relate to the keyskills on the Framework in both Senior &amp; Junior Cycle</a:t>
            </a:r>
            <a:endParaRPr sz="2400" b="1" i="0" u="none" strike="noStrike" cap="none">
              <a:solidFill>
                <a:schemeClr val="dk2"/>
              </a:solidFill>
              <a:latin typeface="Calibri"/>
              <a:ea typeface="Calibri"/>
              <a:cs typeface="Calibri"/>
              <a:sym typeface="Calibri"/>
            </a:endParaRPr>
          </a:p>
        </p:txBody>
      </p:sp>
      <p:sp>
        <p:nvSpPr>
          <p:cNvPr id="133" name="Shape 133"/>
          <p:cNvSpPr txBox="1">
            <a:spLocks noGrp="1"/>
          </p:cNvSpPr>
          <p:nvPr>
            <p:ph type="title"/>
          </p:nvPr>
        </p:nvSpPr>
        <p:spPr>
          <a:xfrm>
            <a:off x="0" y="-139426"/>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3959"/>
              <a:buFont typeface="Source Sans Pro"/>
              <a:buNone/>
            </a:pPr>
            <a:r>
              <a:rPr lang="en-IE" sz="3959" b="0" i="0" u="none" strike="noStrike" cap="none" dirty="0">
                <a:solidFill>
                  <a:srgbClr val="0065BD"/>
                </a:solidFill>
                <a:latin typeface="Source Sans Pro"/>
                <a:ea typeface="Source Sans Pro"/>
                <a:cs typeface="Source Sans Pro"/>
                <a:sym typeface="Source Sans Pro"/>
              </a:rPr>
              <a:t>Academic </a:t>
            </a:r>
            <a:r>
              <a:rPr lang="en-IE" sz="3959" b="0" i="0" u="none" strike="noStrike" cap="none" dirty="0" smtClean="0">
                <a:solidFill>
                  <a:srgbClr val="0065BD"/>
                </a:solidFill>
                <a:latin typeface="Source Sans Pro"/>
                <a:ea typeface="Source Sans Pro"/>
                <a:cs typeface="Source Sans Pro"/>
                <a:sym typeface="Source Sans Pro"/>
              </a:rPr>
              <a:t>Controversy Aims </a:t>
            </a:r>
            <a:r>
              <a:rPr lang="en-IE" sz="3959" dirty="0" smtClean="0"/>
              <a:t>and</a:t>
            </a:r>
            <a:r>
              <a:rPr lang="en-IE" sz="3959" b="0" i="0" u="none" strike="noStrike" cap="none" dirty="0" smtClean="0">
                <a:solidFill>
                  <a:srgbClr val="0065BD"/>
                </a:solidFill>
                <a:latin typeface="Source Sans Pro"/>
                <a:ea typeface="Source Sans Pro"/>
                <a:cs typeface="Source Sans Pro"/>
                <a:sym typeface="Source Sans Pro"/>
              </a:rPr>
              <a:t> </a:t>
            </a:r>
            <a:r>
              <a:rPr lang="en-IE" sz="3959" b="0" i="0" u="none" strike="noStrike" cap="none" dirty="0">
                <a:solidFill>
                  <a:srgbClr val="0065BD"/>
                </a:solidFill>
                <a:latin typeface="Source Sans Pro"/>
                <a:ea typeface="Source Sans Pro"/>
                <a:cs typeface="Source Sans Pro"/>
                <a:sym typeface="Source Sans Pro"/>
              </a:rPr>
              <a:t>Benefits</a:t>
            </a:r>
            <a:endParaRPr dirty="0"/>
          </a:p>
        </p:txBody>
      </p:sp>
      <p:sp>
        <p:nvSpPr>
          <p:cNvPr id="134" name="Shape 134"/>
          <p:cNvSpPr txBox="1">
            <a:spLocks noGrp="1"/>
          </p:cNvSpPr>
          <p:nvPr>
            <p:ph type="body" idx="1"/>
          </p:nvPr>
        </p:nvSpPr>
        <p:spPr>
          <a:xfrm>
            <a:off x="4461758" y="1650305"/>
            <a:ext cx="4536143" cy="3830919"/>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Allows for individual accountability</a:t>
            </a:r>
            <a:endParaRPr/>
          </a:p>
          <a:p>
            <a:pPr marL="342900" marR="0" lvl="0" indent="-342900" algn="l" rtl="0">
              <a:lnSpc>
                <a:spcPct val="90000"/>
              </a:lnSpc>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Encourages students to accept and extend the ideas of others</a:t>
            </a:r>
            <a:endParaRPr/>
          </a:p>
          <a:p>
            <a:pPr marL="342900" marR="0" lvl="0" indent="-342900" algn="l" rtl="0">
              <a:lnSpc>
                <a:spcPct val="90000"/>
              </a:lnSpc>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Fosters disagreeing in agreeable way</a:t>
            </a:r>
            <a:endParaRPr/>
          </a:p>
          <a:p>
            <a:pPr marL="342900" marR="0" lvl="0" indent="-342900" algn="l" rtl="0">
              <a:lnSpc>
                <a:spcPct val="90000"/>
              </a:lnSpc>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Promotes active listening</a:t>
            </a:r>
            <a:endParaRPr/>
          </a:p>
        </p:txBody>
      </p:sp>
      <p:sp>
        <p:nvSpPr>
          <p:cNvPr id="135" name="Shape 135"/>
          <p:cNvSpPr txBox="1">
            <a:spLocks noGrp="1"/>
          </p:cNvSpPr>
          <p:nvPr>
            <p:ph type="ftr" idx="4294967295"/>
          </p:nvPr>
        </p:nvSpPr>
        <p:spPr>
          <a:xfrm>
            <a:off x="3510924" y="6492240"/>
            <a:ext cx="2350681"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200" b="0" i="0" u="none" strike="noStrike" cap="none">
                <a:solidFill>
                  <a:srgbClr val="0000FF"/>
                </a:solidFill>
                <a:latin typeface="Calibri"/>
                <a:ea typeface="Calibri"/>
                <a:cs typeface="Calibri"/>
                <a:sym typeface="Calibri"/>
              </a:rPr>
              <a:t>Instructional Leadership Resource</a:t>
            </a:r>
            <a:endParaRPr/>
          </a:p>
        </p:txBody>
      </p:sp>
      <p:cxnSp>
        <p:nvCxnSpPr>
          <p:cNvPr id="136" name="Shape 136"/>
          <p:cNvCxnSpPr/>
          <p:nvPr/>
        </p:nvCxnSpPr>
        <p:spPr>
          <a:xfrm flipH="1">
            <a:off x="4194559" y="3797085"/>
            <a:ext cx="534398" cy="402956"/>
          </a:xfrm>
          <a:prstGeom prst="straightConnector1">
            <a:avLst/>
          </a:prstGeom>
          <a:noFill/>
          <a:ln w="57150" cap="flat" cmpd="sng">
            <a:solidFill>
              <a:srgbClr val="8BC3FE"/>
            </a:solidFill>
            <a:prstDash val="solid"/>
            <a:round/>
            <a:headEnd type="none" w="sm" len="sm"/>
            <a:tailEnd type="triangle" w="med" len="med"/>
          </a:ln>
          <a:effectLst>
            <a:outerShdw blurRad="40000" dist="20000" dir="5400000" rotWithShape="0">
              <a:srgbClr val="000000">
                <a:alpha val="37647"/>
              </a:srgbClr>
            </a:outerShdw>
          </a:effectLst>
        </p:spPr>
      </p:cxnSp>
      <p:pic>
        <p:nvPicPr>
          <p:cNvPr id="137" name="Shape 137"/>
          <p:cNvPicPr preferRelativeResize="0"/>
          <p:nvPr/>
        </p:nvPicPr>
        <p:blipFill rotWithShape="1">
          <a:blip r:embed="rId3">
            <a:alphaModFix/>
          </a:blip>
          <a:srcRect/>
          <a:stretch/>
        </p:blipFill>
        <p:spPr>
          <a:xfrm>
            <a:off x="300243" y="846138"/>
            <a:ext cx="3737359" cy="3139382"/>
          </a:xfrm>
          <a:prstGeom prst="rect">
            <a:avLst/>
          </a:prstGeom>
          <a:noFill/>
          <a:ln w="38100" cap="flat" cmpd="sng">
            <a:solidFill>
              <a:schemeClr val="accent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descr="http://career-intelligence.com/wp-content/uploads/2014/01/motivating-your-employees.jpg"/>
          <p:cNvPicPr preferRelativeResize="0"/>
          <p:nvPr/>
        </p:nvPicPr>
        <p:blipFill rotWithShape="1">
          <a:blip r:embed="rId3">
            <a:alphaModFix/>
          </a:blip>
          <a:srcRect/>
          <a:stretch/>
        </p:blipFill>
        <p:spPr>
          <a:xfrm rot="-926863">
            <a:off x="5647477" y="1501509"/>
            <a:ext cx="2961642" cy="1988649"/>
          </a:xfrm>
          <a:prstGeom prst="rect">
            <a:avLst/>
          </a:prstGeom>
          <a:solidFill>
            <a:schemeClr val="lt1"/>
          </a:solidFill>
          <a:ln w="25400" cap="flat" cmpd="sng">
            <a:solidFill>
              <a:schemeClr val="accent2"/>
            </a:solidFill>
            <a:prstDash val="solid"/>
            <a:round/>
            <a:headEnd type="none" w="sm" len="sm"/>
            <a:tailEnd type="none" w="sm" len="sm"/>
          </a:ln>
        </p:spPr>
      </p:pic>
      <p:sp>
        <p:nvSpPr>
          <p:cNvPr id="144" name="Shape 144"/>
          <p:cNvSpPr txBox="1">
            <a:spLocks noGrp="1"/>
          </p:cNvSpPr>
          <p:nvPr>
            <p:ph type="title"/>
          </p:nvPr>
        </p:nvSpPr>
        <p:spPr>
          <a:xfrm>
            <a:off x="323528"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3959"/>
              <a:buFont typeface="Source Sans Pro"/>
              <a:buNone/>
            </a:pPr>
            <a:r>
              <a:rPr lang="en-IE" sz="3959" b="0" i="0" u="none" strike="noStrike" cap="none">
                <a:solidFill>
                  <a:srgbClr val="0065BD"/>
                </a:solidFill>
                <a:latin typeface="Source Sans Pro"/>
                <a:ea typeface="Source Sans Pro"/>
                <a:cs typeface="Source Sans Pro"/>
                <a:sym typeface="Source Sans Pro"/>
              </a:rPr>
              <a:t>Academic Controversy- Objectives</a:t>
            </a:r>
            <a:endParaRPr/>
          </a:p>
        </p:txBody>
      </p:sp>
      <p:sp>
        <p:nvSpPr>
          <p:cNvPr id="145" name="Shape 145"/>
          <p:cNvSpPr txBox="1">
            <a:spLocks noGrp="1"/>
          </p:cNvSpPr>
          <p:nvPr>
            <p:ph type="body" idx="1"/>
          </p:nvPr>
        </p:nvSpPr>
        <p:spPr>
          <a:xfrm>
            <a:off x="407054" y="1741714"/>
            <a:ext cx="4847117" cy="704924"/>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66928" marR="0" lvl="0" indent="-457200" algn="l" rtl="0">
              <a:spcBef>
                <a:spcPts val="0"/>
              </a:spcBef>
              <a:spcAft>
                <a:spcPts val="0"/>
              </a:spcAft>
              <a:buClr>
                <a:schemeClr val="dk1"/>
              </a:buClr>
              <a:buSzPts val="3300"/>
              <a:buFont typeface="Arial"/>
              <a:buChar char="•"/>
            </a:pPr>
            <a:r>
              <a:rPr lang="en-IE" sz="3300" b="0" i="0" u="none" strike="noStrike" cap="none">
                <a:solidFill>
                  <a:schemeClr val="dk1"/>
                </a:solidFill>
                <a:latin typeface="Source Sans Pro"/>
                <a:ea typeface="Source Sans Pro"/>
                <a:cs typeface="Source Sans Pro"/>
                <a:sym typeface="Source Sans Pro"/>
              </a:rPr>
              <a:t>Academic achievement  </a:t>
            </a:r>
            <a:endParaRPr/>
          </a:p>
          <a:p>
            <a:pPr marL="109728" marR="0" lvl="0" indent="0" algn="l" rtl="0">
              <a:spcBef>
                <a:spcPts val="660"/>
              </a:spcBef>
              <a:spcAft>
                <a:spcPts val="0"/>
              </a:spcAft>
              <a:buClr>
                <a:srgbClr val="4D4F53"/>
              </a:buClr>
              <a:buSzPts val="3300"/>
              <a:buFont typeface="Arial"/>
              <a:buNone/>
            </a:pPr>
            <a:endParaRPr sz="3300" b="0" i="0" u="none" strike="noStrike" cap="none">
              <a:solidFill>
                <a:srgbClr val="FF0000"/>
              </a:solidFill>
              <a:latin typeface="Source Sans Pro"/>
              <a:ea typeface="Source Sans Pro"/>
              <a:cs typeface="Source Sans Pro"/>
              <a:sym typeface="Source Sans Pro"/>
            </a:endParaRPr>
          </a:p>
        </p:txBody>
      </p:sp>
      <p:sp>
        <p:nvSpPr>
          <p:cNvPr id="146" name="Shape 146"/>
          <p:cNvSpPr txBox="1">
            <a:spLocks noGrp="1"/>
          </p:cNvSpPr>
          <p:nvPr>
            <p:ph type="ftr" idx="4294967295"/>
          </p:nvPr>
        </p:nvSpPr>
        <p:spPr>
          <a:xfrm>
            <a:off x="3510924" y="6492240"/>
            <a:ext cx="2350681"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1200" b="0" i="0" u="none" strike="noStrike" cap="none">
                <a:solidFill>
                  <a:srgbClr val="0000FF"/>
                </a:solidFill>
                <a:latin typeface="Calibri"/>
                <a:ea typeface="Calibri"/>
                <a:cs typeface="Calibri"/>
                <a:sym typeface="Calibri"/>
              </a:rPr>
              <a:t>Instructional Leadership Resource</a:t>
            </a:r>
            <a:endParaRPr/>
          </a:p>
        </p:txBody>
      </p:sp>
      <p:sp>
        <p:nvSpPr>
          <p:cNvPr id="147" name="Shape 147"/>
          <p:cNvSpPr txBox="1"/>
          <p:nvPr/>
        </p:nvSpPr>
        <p:spPr>
          <a:xfrm>
            <a:off x="1988349" y="2840750"/>
            <a:ext cx="3045150" cy="726169"/>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66928" marR="0" lvl="0" indent="-457200" algn="l" rtl="0">
              <a:spcBef>
                <a:spcPts val="0"/>
              </a:spcBef>
              <a:spcAft>
                <a:spcPts val="0"/>
              </a:spcAft>
              <a:buClr>
                <a:schemeClr val="dk1"/>
              </a:buClr>
              <a:buSzPts val="3300"/>
              <a:buFont typeface="Arial"/>
              <a:buChar char="•"/>
            </a:pPr>
            <a:r>
              <a:rPr lang="en-IE" sz="3300" b="0" i="0" u="none" strike="noStrike" cap="none">
                <a:solidFill>
                  <a:schemeClr val="dk1"/>
                </a:solidFill>
                <a:latin typeface="Source Sans Pro"/>
                <a:ea typeface="Source Sans Pro"/>
                <a:cs typeface="Source Sans Pro"/>
                <a:sym typeface="Source Sans Pro"/>
              </a:rPr>
              <a:t>Motivation  </a:t>
            </a:r>
            <a:endParaRPr/>
          </a:p>
          <a:p>
            <a:pPr marL="109728" marR="0" lvl="0" indent="0" algn="l" rtl="0">
              <a:spcBef>
                <a:spcPts val="660"/>
              </a:spcBef>
              <a:spcAft>
                <a:spcPts val="0"/>
              </a:spcAft>
              <a:buClr>
                <a:srgbClr val="4D4F53"/>
              </a:buClr>
              <a:buSzPts val="3300"/>
              <a:buFont typeface="Arial"/>
              <a:buNone/>
            </a:pPr>
            <a:endParaRPr sz="3300" b="0" i="0" u="none" strike="noStrike" cap="none">
              <a:solidFill>
                <a:srgbClr val="FF0000"/>
              </a:solidFill>
              <a:latin typeface="Source Sans Pro"/>
              <a:ea typeface="Source Sans Pro"/>
              <a:cs typeface="Source Sans Pro"/>
              <a:sym typeface="Source Sans Pro"/>
            </a:endParaRPr>
          </a:p>
        </p:txBody>
      </p:sp>
      <p:sp>
        <p:nvSpPr>
          <p:cNvPr id="148" name="Shape 148"/>
          <p:cNvSpPr txBox="1"/>
          <p:nvPr/>
        </p:nvSpPr>
        <p:spPr>
          <a:xfrm>
            <a:off x="2844631" y="3954518"/>
            <a:ext cx="4377735" cy="695285"/>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66928" marR="0" lvl="0" indent="-457200" algn="l" rtl="0">
              <a:spcBef>
                <a:spcPts val="0"/>
              </a:spcBef>
              <a:spcAft>
                <a:spcPts val="0"/>
              </a:spcAft>
              <a:buClr>
                <a:schemeClr val="dk1"/>
              </a:buClr>
              <a:buSzPts val="3300"/>
              <a:buFont typeface="Arial"/>
              <a:buChar char="•"/>
            </a:pPr>
            <a:r>
              <a:rPr lang="en-IE" sz="3300" b="0" i="0" u="none" strike="noStrike" cap="none" dirty="0">
                <a:solidFill>
                  <a:schemeClr val="dk1"/>
                </a:solidFill>
                <a:latin typeface="Source Sans Pro"/>
                <a:ea typeface="Source Sans Pro"/>
                <a:cs typeface="Source Sans Pro"/>
                <a:sym typeface="Source Sans Pro"/>
              </a:rPr>
              <a:t>Peer </a:t>
            </a:r>
            <a:r>
              <a:rPr lang="en-IE" sz="3300" b="0" i="0" u="none" strike="noStrike" cap="none" dirty="0" smtClean="0">
                <a:solidFill>
                  <a:schemeClr val="dk1"/>
                </a:solidFill>
                <a:latin typeface="Source Sans Pro"/>
                <a:ea typeface="Source Sans Pro"/>
                <a:cs typeface="Source Sans Pro"/>
                <a:sym typeface="Source Sans Pro"/>
              </a:rPr>
              <a:t>tutoring </a:t>
            </a:r>
            <a:endParaRPr dirty="0"/>
          </a:p>
          <a:p>
            <a:pPr marL="109728" marR="0" lvl="0" indent="0" algn="l" rtl="0">
              <a:spcBef>
                <a:spcPts val="660"/>
              </a:spcBef>
              <a:spcAft>
                <a:spcPts val="0"/>
              </a:spcAft>
              <a:buClr>
                <a:srgbClr val="4D4F53"/>
              </a:buClr>
              <a:buSzPts val="3300"/>
              <a:buFont typeface="Arial"/>
              <a:buNone/>
            </a:pPr>
            <a:endParaRPr sz="3300" b="0" i="0" u="none" strike="noStrike" cap="none" dirty="0">
              <a:solidFill>
                <a:srgbClr val="FF0000"/>
              </a:solidFill>
              <a:latin typeface="Source Sans Pro"/>
              <a:ea typeface="Source Sans Pro"/>
              <a:cs typeface="Source Sans Pro"/>
              <a:sym typeface="Source Sans Pro"/>
            </a:endParaRPr>
          </a:p>
        </p:txBody>
      </p:sp>
      <p:pic>
        <p:nvPicPr>
          <p:cNvPr id="149" name="Shape 149" descr="https://upload.wikimedia.org/wikipedia/commons/4/45/What's_your_motivation%3F_(4504724163).jpg"/>
          <p:cNvPicPr preferRelativeResize="0"/>
          <p:nvPr/>
        </p:nvPicPr>
        <p:blipFill rotWithShape="1">
          <a:blip r:embed="rId4">
            <a:alphaModFix/>
          </a:blip>
          <a:srcRect l="63465" t="3464" r="7212" b="28847"/>
          <a:stretch/>
        </p:blipFill>
        <p:spPr>
          <a:xfrm rot="958504">
            <a:off x="646177" y="3605346"/>
            <a:ext cx="1335199" cy="1730813"/>
          </a:xfrm>
          <a:prstGeom prst="rect">
            <a:avLst/>
          </a:prstGeom>
          <a:solidFill>
            <a:schemeClr val="lt1"/>
          </a:solidFill>
          <a:ln w="25400" cap="flat" cmpd="sng">
            <a:solidFill>
              <a:schemeClr val="accent2"/>
            </a:solidFill>
            <a:prstDash val="solid"/>
            <a:round/>
            <a:headEnd type="none" w="sm" len="sm"/>
            <a:tailEnd type="none" w="sm" len="sm"/>
          </a:ln>
        </p:spPr>
      </p:pic>
      <p:sp>
        <p:nvSpPr>
          <p:cNvPr id="150" name="Shape 150"/>
          <p:cNvSpPr txBox="1"/>
          <p:nvPr/>
        </p:nvSpPr>
        <p:spPr>
          <a:xfrm>
            <a:off x="4215176" y="4901314"/>
            <a:ext cx="4605294" cy="615946"/>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566928" marR="0" lvl="0" indent="-457200" algn="l" rtl="0">
              <a:spcBef>
                <a:spcPts val="0"/>
              </a:spcBef>
              <a:spcAft>
                <a:spcPts val="0"/>
              </a:spcAft>
              <a:buClr>
                <a:schemeClr val="dk1"/>
              </a:buClr>
              <a:buSzPts val="3300"/>
              <a:buFont typeface="Arial"/>
              <a:buChar char="•"/>
            </a:pPr>
            <a:r>
              <a:rPr lang="en-IE" sz="3300" b="0" i="0" u="none" strike="noStrike" cap="none">
                <a:solidFill>
                  <a:schemeClr val="dk1"/>
                </a:solidFill>
                <a:latin typeface="Source Sans Pro"/>
                <a:ea typeface="Source Sans Pro"/>
                <a:cs typeface="Source Sans Pro"/>
                <a:sym typeface="Source Sans Pro"/>
              </a:rPr>
              <a:t>Real life application</a:t>
            </a:r>
            <a:r>
              <a:rPr lang="en-IE" sz="3300" b="0" i="0" u="none" strike="noStrike" cap="none">
                <a:solidFill>
                  <a:srgbClr val="FF0000"/>
                </a:solidFill>
                <a:latin typeface="Source Sans Pro"/>
                <a:ea typeface="Source Sans Pro"/>
                <a:cs typeface="Source Sans Pro"/>
                <a:sym typeface="Source Sans Pro"/>
              </a:rPr>
              <a:t> </a:t>
            </a:r>
            <a:endParaRPr/>
          </a:p>
          <a:p>
            <a:pPr marL="109728" marR="0" lvl="0" indent="0" algn="l" rtl="0">
              <a:spcBef>
                <a:spcPts val="660"/>
              </a:spcBef>
              <a:spcAft>
                <a:spcPts val="0"/>
              </a:spcAft>
              <a:buClr>
                <a:srgbClr val="4D4F53"/>
              </a:buClr>
              <a:buSzPts val="3300"/>
              <a:buFont typeface="Arial"/>
              <a:buNone/>
            </a:pPr>
            <a:endParaRPr sz="3300" b="0" i="0" u="none" strike="noStrike" cap="none">
              <a:solidFill>
                <a:srgbClr val="FF0000"/>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fade">
                                      <p:cBhvr>
                                        <p:cTn id="7" dur="500"/>
                                        <p:tgtEl>
                                          <p:spTgt spid="1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Effect transition="in" filter="fade">
                                      <p:cBhvr>
                                        <p:cTn id="12" dur="500"/>
                                        <p:tgtEl>
                                          <p:spTgt spid="1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xEl>
                                              <p:pRg st="0" end="0"/>
                                            </p:txEl>
                                          </p:spTgt>
                                        </p:tgtEl>
                                        <p:attrNameLst>
                                          <p:attrName>style.visibility</p:attrName>
                                        </p:attrNameLst>
                                      </p:cBhvr>
                                      <p:to>
                                        <p:strVal val="visible"/>
                                      </p:to>
                                    </p:set>
                                    <p:animEffect transition="in" filter="fade">
                                      <p:cBhvr>
                                        <p:cTn id="17" dur="500"/>
                                        <p:tgtEl>
                                          <p:spTgt spid="1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1" end="1"/>
                                            </p:txEl>
                                          </p:spTgt>
                                        </p:tgtEl>
                                        <p:attrNameLst>
                                          <p:attrName>style.visibility</p:attrName>
                                        </p:attrNameLst>
                                      </p:cBhvr>
                                      <p:to>
                                        <p:strVal val="visible"/>
                                      </p:to>
                                    </p:set>
                                    <p:animEffect transition="in" filter="fade">
                                      <p:cBhvr>
                                        <p:cTn id="22" dur="500"/>
                                        <p:tgtEl>
                                          <p:spTgt spid="14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xEl>
                                              <p:pRg st="0" end="0"/>
                                            </p:txEl>
                                          </p:spTgt>
                                        </p:tgtEl>
                                        <p:attrNameLst>
                                          <p:attrName>style.visibility</p:attrName>
                                        </p:attrNameLst>
                                      </p:cBhvr>
                                      <p:to>
                                        <p:strVal val="visible"/>
                                      </p:to>
                                    </p:set>
                                    <p:animEffect transition="in" filter="fade">
                                      <p:cBhvr>
                                        <p:cTn id="27" dur="500"/>
                                        <p:tgtEl>
                                          <p:spTgt spid="14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8">
                                            <p:txEl>
                                              <p:pRg st="1" end="1"/>
                                            </p:txEl>
                                          </p:spTgt>
                                        </p:tgtEl>
                                        <p:attrNameLst>
                                          <p:attrName>style.visibility</p:attrName>
                                        </p:attrNameLst>
                                      </p:cBhvr>
                                      <p:to>
                                        <p:strVal val="visible"/>
                                      </p:to>
                                    </p:set>
                                    <p:animEffect transition="in" filter="fade">
                                      <p:cBhvr>
                                        <p:cTn id="32" dur="500"/>
                                        <p:tgtEl>
                                          <p:spTgt spid="14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0">
                                            <p:txEl>
                                              <p:pRg st="0" end="0"/>
                                            </p:txEl>
                                          </p:spTgt>
                                        </p:tgtEl>
                                        <p:attrNameLst>
                                          <p:attrName>style.visibility</p:attrName>
                                        </p:attrNameLst>
                                      </p:cBhvr>
                                      <p:to>
                                        <p:strVal val="visible"/>
                                      </p:to>
                                    </p:set>
                                    <p:animEffect transition="in" filter="fade">
                                      <p:cBhvr>
                                        <p:cTn id="37" dur="500"/>
                                        <p:tgtEl>
                                          <p:spTgt spid="15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0">
                                            <p:txEl>
                                              <p:pRg st="1" end="1"/>
                                            </p:txEl>
                                          </p:spTgt>
                                        </p:tgtEl>
                                        <p:attrNameLst>
                                          <p:attrName>style.visibility</p:attrName>
                                        </p:attrNameLst>
                                      </p:cBhvr>
                                      <p:to>
                                        <p:strVal val="visible"/>
                                      </p:to>
                                    </p:set>
                                    <p:animEffect transition="in" filter="fade">
                                      <p:cBhvr>
                                        <p:cTn id="42" dur="500"/>
                                        <p:tgtEl>
                                          <p:spTgt spid="1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65BD"/>
              </a:buClr>
              <a:buSzPts val="3959"/>
              <a:buFont typeface="Source Sans Pro"/>
              <a:buNone/>
            </a:pPr>
            <a:r>
              <a:rPr lang="en-IE" sz="3959" b="0" i="0" u="none" strike="noStrike" cap="none">
                <a:solidFill>
                  <a:srgbClr val="0065BD"/>
                </a:solidFill>
                <a:latin typeface="Source Sans Pro"/>
                <a:ea typeface="Source Sans Pro"/>
                <a:cs typeface="Source Sans Pro"/>
                <a:sym typeface="Source Sans Pro"/>
              </a:rPr>
              <a:t>Description of Academic Controversy</a:t>
            </a:r>
            <a:endParaRPr/>
          </a:p>
        </p:txBody>
      </p:sp>
      <p:sp>
        <p:nvSpPr>
          <p:cNvPr id="157" name="Shape 157"/>
          <p:cNvSpPr txBox="1">
            <a:spLocks noGrp="1"/>
          </p:cNvSpPr>
          <p:nvPr>
            <p:ph type="body" idx="1"/>
          </p:nvPr>
        </p:nvSpPr>
        <p:spPr>
          <a:xfrm>
            <a:off x="457200" y="160020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IE" sz="3200" b="1" i="0" u="none" strike="noStrike" cap="none">
                <a:solidFill>
                  <a:schemeClr val="dk1"/>
                </a:solidFill>
                <a:latin typeface="Source Sans Pro"/>
                <a:ea typeface="Source Sans Pro"/>
                <a:cs typeface="Source Sans Pro"/>
                <a:sym typeface="Source Sans Pro"/>
              </a:rPr>
              <a:t>Groups</a:t>
            </a:r>
            <a:r>
              <a:rPr lang="en-IE" sz="3200" b="0" i="0" u="none" strike="noStrike" cap="none">
                <a:solidFill>
                  <a:schemeClr val="dk1"/>
                </a:solidFill>
                <a:latin typeface="Source Sans Pro"/>
                <a:ea typeface="Source Sans Pro"/>
                <a:cs typeface="Source Sans Pro"/>
                <a:sym typeface="Source Sans Pro"/>
              </a:rPr>
              <a:t> of 4 or 6, divided in half, each half exploring opposite sides of an issue</a:t>
            </a:r>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Students </a:t>
            </a:r>
            <a:r>
              <a:rPr lang="en-IE" sz="3200" b="1" i="0" u="none" strike="noStrike" cap="none">
                <a:solidFill>
                  <a:schemeClr val="dk1"/>
                </a:solidFill>
                <a:latin typeface="Source Sans Pro"/>
                <a:ea typeface="Source Sans Pro"/>
                <a:cs typeface="Source Sans Pro"/>
                <a:sym typeface="Source Sans Pro"/>
              </a:rPr>
              <a:t>apply social communication</a:t>
            </a:r>
            <a:r>
              <a:rPr lang="en-IE" sz="3200" b="0" i="0" u="none" strike="noStrike" cap="none">
                <a:solidFill>
                  <a:schemeClr val="dk1"/>
                </a:solidFill>
                <a:latin typeface="Source Sans Pro"/>
                <a:ea typeface="Source Sans Pro"/>
                <a:cs typeface="Source Sans Pro"/>
                <a:sym typeface="Source Sans Pro"/>
              </a:rPr>
              <a:t>, and </a:t>
            </a:r>
            <a:r>
              <a:rPr lang="en-IE" sz="3200" b="1" i="0" u="none" strike="noStrike" cap="none">
                <a:solidFill>
                  <a:schemeClr val="dk1"/>
                </a:solidFill>
                <a:latin typeface="Source Sans Pro"/>
                <a:ea typeface="Source Sans Pro"/>
                <a:cs typeface="Source Sans Pro"/>
                <a:sym typeface="Source Sans Pro"/>
              </a:rPr>
              <a:t>critical thinking skills </a:t>
            </a:r>
            <a:r>
              <a:rPr lang="en-IE" sz="3200" b="0" i="0" u="none" strike="noStrike" cap="none">
                <a:solidFill>
                  <a:schemeClr val="dk1"/>
                </a:solidFill>
                <a:latin typeface="Source Sans Pro"/>
                <a:ea typeface="Source Sans Pro"/>
                <a:cs typeface="Source Sans Pro"/>
                <a:sym typeface="Source Sans Pro"/>
              </a:rPr>
              <a:t>as they argue or present their case similar to a debate</a:t>
            </a:r>
            <a:endParaRPr/>
          </a:p>
          <a:p>
            <a:pPr marL="342900" marR="0" lvl="0" indent="-342900" algn="l" rtl="0">
              <a:spcBef>
                <a:spcPts val="640"/>
              </a:spcBef>
              <a:spcAft>
                <a:spcPts val="0"/>
              </a:spcAft>
              <a:buClr>
                <a:schemeClr val="dk1"/>
              </a:buClr>
              <a:buSzPts val="3200"/>
              <a:buFont typeface="Arial"/>
              <a:buChar char="•"/>
            </a:pPr>
            <a:r>
              <a:rPr lang="en-IE" sz="3200" b="0" i="0" u="none" strike="noStrike" cap="none">
                <a:solidFill>
                  <a:schemeClr val="dk1"/>
                </a:solidFill>
                <a:latin typeface="Source Sans Pro"/>
                <a:ea typeface="Source Sans Pro"/>
                <a:cs typeface="Source Sans Pro"/>
                <a:sym typeface="Source Sans Pro"/>
              </a:rPr>
              <a:t>One of the most </a:t>
            </a:r>
            <a:r>
              <a:rPr lang="en-IE" sz="3200" b="1" i="0" u="none" strike="noStrike" cap="none">
                <a:solidFill>
                  <a:schemeClr val="dk1"/>
                </a:solidFill>
                <a:latin typeface="Source Sans Pro"/>
                <a:ea typeface="Source Sans Pro"/>
                <a:cs typeface="Source Sans Pro"/>
                <a:sym typeface="Source Sans Pro"/>
              </a:rPr>
              <a:t>complex cooperative </a:t>
            </a:r>
            <a:r>
              <a:rPr lang="en-IE" sz="3200" b="0" i="0" u="none" strike="noStrike" cap="none">
                <a:solidFill>
                  <a:schemeClr val="dk1"/>
                </a:solidFill>
                <a:latin typeface="Source Sans Pro"/>
                <a:ea typeface="Source Sans Pro"/>
                <a:cs typeface="Source Sans Pro"/>
                <a:sym typeface="Source Sans Pro"/>
              </a:rPr>
              <a:t>small group structures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65BD"/>
              </a:buClr>
              <a:buSzPts val="4400"/>
              <a:buFont typeface="Source Sans Pro"/>
              <a:buNone/>
            </a:pPr>
            <a:r>
              <a:rPr lang="en-IE" sz="4400" b="0" i="0" u="none" strike="noStrike" cap="none" dirty="0">
                <a:solidFill>
                  <a:srgbClr val="0065BD"/>
                </a:solidFill>
                <a:latin typeface="Source Sans Pro"/>
                <a:ea typeface="Source Sans Pro"/>
                <a:cs typeface="Source Sans Pro"/>
                <a:sym typeface="Source Sans Pro"/>
              </a:rPr>
              <a:t>Prior Knowledge Required</a:t>
            </a:r>
            <a:endParaRPr dirty="0"/>
          </a:p>
        </p:txBody>
      </p:sp>
      <p:sp>
        <p:nvSpPr>
          <p:cNvPr id="163" name="Shape 163"/>
          <p:cNvSpPr txBox="1">
            <a:spLocks noGrp="1"/>
          </p:cNvSpPr>
          <p:nvPr>
            <p:ph type="body" idx="1"/>
          </p:nvPr>
        </p:nvSpPr>
        <p:spPr>
          <a:xfrm>
            <a:off x="637674" y="1720851"/>
            <a:ext cx="8229600" cy="39878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Background information related to the topic</a:t>
            </a:r>
            <a:endParaRPr/>
          </a:p>
          <a:p>
            <a:pPr marL="342900" marR="0" lvl="0" indent="-342900" algn="l" rtl="0">
              <a:lnSpc>
                <a:spcPct val="80000"/>
              </a:lnSpc>
              <a:spcBef>
                <a:spcPts val="592"/>
              </a:spcBef>
              <a:spcAft>
                <a:spcPts val="0"/>
              </a:spcAft>
              <a:buClr>
                <a:schemeClr val="dk1"/>
              </a:buClr>
              <a:buSzPts val="2960"/>
              <a:buFont typeface="Arial"/>
              <a:buChar char="•"/>
            </a:pPr>
            <a:r>
              <a:rPr lang="en-IE" sz="2960" b="0" i="0" u="none" strike="noStrike" cap="none">
                <a:solidFill>
                  <a:schemeClr val="dk1"/>
                </a:solidFill>
                <a:latin typeface="Source Sans Pro"/>
                <a:ea typeface="Source Sans Pro"/>
                <a:cs typeface="Source Sans Pro"/>
                <a:sym typeface="Source Sans Pro"/>
              </a:rPr>
              <a:t>Variety of collaborative skills is very important</a:t>
            </a:r>
            <a:endParaRPr/>
          </a:p>
          <a:p>
            <a:pPr marL="742950" marR="0" lvl="1" indent="-285750" algn="l" rtl="0">
              <a:lnSpc>
                <a:spcPct val="80000"/>
              </a:lnSpc>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Taking turns</a:t>
            </a:r>
            <a:endParaRPr/>
          </a:p>
          <a:p>
            <a:pPr marL="742950" marR="0" lvl="1" indent="-285750" algn="l" rtl="0">
              <a:lnSpc>
                <a:spcPct val="80000"/>
              </a:lnSpc>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No put-downs</a:t>
            </a:r>
            <a:endParaRPr/>
          </a:p>
          <a:p>
            <a:pPr marL="742950" marR="0" lvl="1" indent="-285750" algn="l" rtl="0">
              <a:lnSpc>
                <a:spcPct val="80000"/>
              </a:lnSpc>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Suspending judgement</a:t>
            </a:r>
            <a:endParaRPr/>
          </a:p>
          <a:p>
            <a:pPr marL="742950" marR="0" lvl="1" indent="-285750" algn="l" rtl="0">
              <a:lnSpc>
                <a:spcPct val="80000"/>
              </a:lnSpc>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Active listening </a:t>
            </a:r>
            <a:endParaRPr/>
          </a:p>
          <a:p>
            <a:pPr marL="742950" marR="0" lvl="1" indent="-285750" algn="l" rtl="0">
              <a:lnSpc>
                <a:spcPct val="80000"/>
              </a:lnSpc>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Paraphrasing</a:t>
            </a:r>
            <a:endParaRPr/>
          </a:p>
          <a:p>
            <a:pPr marL="742950" marR="0" lvl="1" indent="-285750" algn="l" rtl="0">
              <a:lnSpc>
                <a:spcPct val="80000"/>
              </a:lnSpc>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Disagreeing in an agreeable way</a:t>
            </a:r>
            <a:endParaRPr/>
          </a:p>
          <a:p>
            <a:pPr marL="742950" marR="0" lvl="1" indent="-285750" algn="l" rtl="0">
              <a:lnSpc>
                <a:spcPct val="80000"/>
              </a:lnSpc>
              <a:spcBef>
                <a:spcPts val="518"/>
              </a:spcBef>
              <a:spcAft>
                <a:spcPts val="0"/>
              </a:spcAft>
              <a:buClr>
                <a:schemeClr val="dk1"/>
              </a:buClr>
              <a:buSzPts val="2590"/>
              <a:buFont typeface="Arial"/>
              <a:buChar char="–"/>
            </a:pPr>
            <a:r>
              <a:rPr lang="en-IE" sz="2590" b="0" i="0" u="none" strike="noStrike" cap="none">
                <a:solidFill>
                  <a:schemeClr val="dk1"/>
                </a:solidFill>
                <a:latin typeface="Source Sans Pro"/>
                <a:ea typeface="Source Sans Pro"/>
                <a:cs typeface="Source Sans Pro"/>
                <a:sym typeface="Source Sans Pro"/>
              </a:rPr>
              <a:t>Accepting &amp; extending ideas of others</a:t>
            </a:r>
            <a:endParaRPr/>
          </a:p>
        </p:txBody>
      </p:sp>
      <p:pic>
        <p:nvPicPr>
          <p:cNvPr id="164" name="Shape 164" descr="Image result for taking turns to talk"/>
          <p:cNvPicPr preferRelativeResize="0"/>
          <p:nvPr/>
        </p:nvPicPr>
        <p:blipFill rotWithShape="1">
          <a:blip r:embed="rId3">
            <a:alphaModFix/>
          </a:blip>
          <a:srcRect/>
          <a:stretch/>
        </p:blipFill>
        <p:spPr>
          <a:xfrm>
            <a:off x="5234154" y="2614030"/>
            <a:ext cx="3127376" cy="1417093"/>
          </a:xfrm>
          <a:prstGeom prst="rect">
            <a:avLst/>
          </a:prstGeom>
          <a:noFill/>
          <a:ln>
            <a:noFill/>
          </a:ln>
        </p:spPr>
      </p:pic>
      <p:pic>
        <p:nvPicPr>
          <p:cNvPr id="165" name="Shape 165" descr="Image result for put downs"/>
          <p:cNvPicPr preferRelativeResize="0"/>
          <p:nvPr/>
        </p:nvPicPr>
        <p:blipFill rotWithShape="1">
          <a:blip r:embed="rId4">
            <a:alphaModFix/>
          </a:blip>
          <a:srcRect/>
          <a:stretch/>
        </p:blipFill>
        <p:spPr>
          <a:xfrm>
            <a:off x="6445318" y="2614030"/>
            <a:ext cx="2169084" cy="2530598"/>
          </a:xfrm>
          <a:prstGeom prst="rect">
            <a:avLst/>
          </a:prstGeom>
          <a:noFill/>
          <a:ln>
            <a:noFill/>
          </a:ln>
        </p:spPr>
      </p:pic>
      <p:pic>
        <p:nvPicPr>
          <p:cNvPr id="166" name="Shape 166" descr="Image result for suspending judgement"/>
          <p:cNvPicPr preferRelativeResize="0"/>
          <p:nvPr/>
        </p:nvPicPr>
        <p:blipFill rotWithShape="1">
          <a:blip r:embed="rId5">
            <a:alphaModFix/>
          </a:blip>
          <a:srcRect/>
          <a:stretch/>
        </p:blipFill>
        <p:spPr>
          <a:xfrm>
            <a:off x="6009774" y="2747963"/>
            <a:ext cx="2857500" cy="1933576"/>
          </a:xfrm>
          <a:prstGeom prst="rect">
            <a:avLst/>
          </a:prstGeom>
          <a:noFill/>
          <a:ln>
            <a:noFill/>
          </a:ln>
        </p:spPr>
      </p:pic>
      <p:pic>
        <p:nvPicPr>
          <p:cNvPr id="167" name="Shape 167" descr="Image result for active listening clipart"/>
          <p:cNvPicPr preferRelativeResize="0"/>
          <p:nvPr/>
        </p:nvPicPr>
        <p:blipFill rotWithShape="1">
          <a:blip r:embed="rId6">
            <a:alphaModFix/>
          </a:blip>
          <a:srcRect/>
          <a:stretch/>
        </p:blipFill>
        <p:spPr>
          <a:xfrm>
            <a:off x="6445318" y="2759995"/>
            <a:ext cx="1905000" cy="1905000"/>
          </a:xfrm>
          <a:prstGeom prst="rect">
            <a:avLst/>
          </a:prstGeom>
          <a:noFill/>
          <a:ln>
            <a:noFill/>
          </a:ln>
        </p:spPr>
      </p:pic>
      <p:pic>
        <p:nvPicPr>
          <p:cNvPr id="168" name="Shape 168" descr="Image result for paraphrasing"/>
          <p:cNvPicPr preferRelativeResize="0"/>
          <p:nvPr/>
        </p:nvPicPr>
        <p:blipFill rotWithShape="1">
          <a:blip r:embed="rId7">
            <a:alphaModFix/>
          </a:blip>
          <a:srcRect/>
          <a:stretch/>
        </p:blipFill>
        <p:spPr>
          <a:xfrm>
            <a:off x="5005137" y="2490383"/>
            <a:ext cx="3987798" cy="3081480"/>
          </a:xfrm>
          <a:prstGeom prst="rect">
            <a:avLst/>
          </a:prstGeom>
          <a:noFill/>
          <a:ln>
            <a:noFill/>
          </a:ln>
        </p:spPr>
      </p:pic>
      <p:pic>
        <p:nvPicPr>
          <p:cNvPr id="169" name="Shape 169" descr="Image result for Disagreeing in an agreeable way"/>
          <p:cNvPicPr preferRelativeResize="0"/>
          <p:nvPr/>
        </p:nvPicPr>
        <p:blipFill rotWithShape="1">
          <a:blip r:embed="rId8">
            <a:alphaModFix/>
          </a:blip>
          <a:srcRect/>
          <a:stretch/>
        </p:blipFill>
        <p:spPr>
          <a:xfrm>
            <a:off x="7258059" y="-1449"/>
            <a:ext cx="1885941" cy="16553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p:tgtEl>
                                          <p:spTgt spid="16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64"/>
                                        </p:tgtEl>
                                      </p:cBhvr>
                                    </p:animEffect>
                                    <p:set>
                                      <p:cBhvr>
                                        <p:cTn id="12" dur="1" fill="hold">
                                          <p:stCondLst>
                                            <p:cond delay="1000"/>
                                          </p:stCondLst>
                                        </p:cTn>
                                        <p:tgtEl>
                                          <p:spTgt spid="16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 calcmode="lin" valueType="num">
                                      <p:cBhvr additive="base">
                                        <p:cTn id="17" dur="500"/>
                                        <p:tgtEl>
                                          <p:spTgt spid="16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65"/>
                                        </p:tgtEl>
                                      </p:cBhvr>
                                    </p:animEffect>
                                    <p:set>
                                      <p:cBhvr>
                                        <p:cTn id="22" dur="1" fill="hold">
                                          <p:stCondLst>
                                            <p:cond delay="1000"/>
                                          </p:stCondLst>
                                        </p:cTn>
                                        <p:tgtEl>
                                          <p:spTgt spid="16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fade">
                                      <p:cBhvr>
                                        <p:cTn id="27" dur="1000"/>
                                        <p:tgtEl>
                                          <p:spTgt spid="1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66"/>
                                        </p:tgtEl>
                                      </p:cBhvr>
                                    </p:animEffect>
                                    <p:set>
                                      <p:cBhvr>
                                        <p:cTn id="32" dur="1" fill="hold">
                                          <p:stCondLst>
                                            <p:cond delay="1000"/>
                                          </p:stCondLst>
                                        </p:cTn>
                                        <p:tgtEl>
                                          <p:spTgt spid="16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
                                        </p:tgtEl>
                                        <p:attrNameLst>
                                          <p:attrName>style.visibility</p:attrName>
                                        </p:attrNameLst>
                                      </p:cBhvr>
                                      <p:to>
                                        <p:strVal val="visible"/>
                                      </p:to>
                                    </p:set>
                                    <p:animEffect transition="in" filter="fade">
                                      <p:cBhvr>
                                        <p:cTn id="37" dur="1000"/>
                                        <p:tgtEl>
                                          <p:spTgt spid="1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167"/>
                                        </p:tgtEl>
                                      </p:cBhvr>
                                    </p:animEffect>
                                    <p:set>
                                      <p:cBhvr>
                                        <p:cTn id="42" dur="1" fill="hold">
                                          <p:stCondLst>
                                            <p:cond delay="1000"/>
                                          </p:stCondLst>
                                        </p:cTn>
                                        <p:tgtEl>
                                          <p:spTgt spid="16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fade">
                                      <p:cBhvr>
                                        <p:cTn id="47" dur="1000"/>
                                        <p:tgtEl>
                                          <p:spTgt spid="16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0"/>
                                        <p:tgtEl>
                                          <p:spTgt spid="168"/>
                                        </p:tgtEl>
                                      </p:cBhvr>
                                    </p:animEffect>
                                    <p:set>
                                      <p:cBhvr>
                                        <p:cTn id="52" dur="1" fill="hold">
                                          <p:stCondLst>
                                            <p:cond delay="1000"/>
                                          </p:stCondLst>
                                        </p:cTn>
                                        <p:tgtEl>
                                          <p:spTgt spid="16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9"/>
                                        </p:tgtEl>
                                        <p:attrNameLst>
                                          <p:attrName>style.visibility</p:attrName>
                                        </p:attrNameLst>
                                      </p:cBhvr>
                                      <p:to>
                                        <p:strVal val="visible"/>
                                      </p:to>
                                    </p:set>
                                    <p:animEffect transition="in" filter="fade">
                                      <p:cBhvr>
                                        <p:cTn id="57" dur="1000"/>
                                        <p:tgtEl>
                                          <p:spTgt spid="16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1000"/>
                                        <p:tgtEl>
                                          <p:spTgt spid="169"/>
                                        </p:tgtEl>
                                      </p:cBhvr>
                                    </p:animEffect>
                                    <p:set>
                                      <p:cBhvr>
                                        <p:cTn id="62" dur="1" fill="hold">
                                          <p:stCondLst>
                                            <p:cond delay="1000"/>
                                          </p:stCondLst>
                                        </p:cTn>
                                        <p:tgtEl>
                                          <p:spTgt spid="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0" y="1241946"/>
            <a:ext cx="9144000" cy="584775"/>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200" b="0" i="0" u="none" strike="noStrike" cap="none">
              <a:solidFill>
                <a:schemeClr val="lt1"/>
              </a:solidFill>
              <a:latin typeface="Source Sans Pro"/>
              <a:ea typeface="Source Sans Pro"/>
              <a:cs typeface="Source Sans Pro"/>
              <a:sym typeface="Source Sans Pro"/>
            </a:endParaRPr>
          </a:p>
        </p:txBody>
      </p:sp>
      <p:sp>
        <p:nvSpPr>
          <p:cNvPr id="175" name="Shape 175"/>
          <p:cNvSpPr txBox="1">
            <a:spLocks noGrp="1"/>
          </p:cNvSpPr>
          <p:nvPr>
            <p:ph type="title"/>
          </p:nvPr>
        </p:nvSpPr>
        <p:spPr>
          <a:xfrm>
            <a:off x="2839" y="-769"/>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5BD"/>
              </a:buClr>
              <a:buSzPts val="3959"/>
              <a:buFont typeface="Source Sans Pro"/>
              <a:buNone/>
            </a:pPr>
            <a:r>
              <a:rPr lang="en-IE" sz="3959" b="0" i="0" u="none" strike="noStrike" cap="none" dirty="0">
                <a:solidFill>
                  <a:srgbClr val="0065BD"/>
                </a:solidFill>
                <a:latin typeface="Source Sans Pro"/>
                <a:ea typeface="Source Sans Pro"/>
                <a:cs typeface="Source Sans Pro"/>
                <a:sym typeface="Source Sans Pro"/>
              </a:rPr>
              <a:t>Skills required for Academic Controversy</a:t>
            </a:r>
            <a:endParaRPr sz="3959" b="0" i="0" u="none" strike="noStrike" cap="none" dirty="0">
              <a:solidFill>
                <a:srgbClr val="0065BD"/>
              </a:solidFill>
              <a:latin typeface="Source Sans Pro"/>
              <a:ea typeface="Source Sans Pro"/>
              <a:cs typeface="Source Sans Pro"/>
              <a:sym typeface="Source Sans Pro"/>
            </a:endParaRPr>
          </a:p>
        </p:txBody>
      </p:sp>
      <p:sp>
        <p:nvSpPr>
          <p:cNvPr id="176" name="Shape 176"/>
          <p:cNvSpPr/>
          <p:nvPr/>
        </p:nvSpPr>
        <p:spPr>
          <a:xfrm>
            <a:off x="365021" y="1451182"/>
            <a:ext cx="1956676" cy="1348150"/>
          </a:xfrm>
          <a:prstGeom prst="roundRect">
            <a:avLst>
              <a:gd name="adj" fmla="val 16667"/>
            </a:avLst>
          </a:prstGeom>
          <a:blipFill rotWithShape="1">
            <a:blip r:embed="rId3">
              <a:alphaModFix/>
            </a:blip>
            <a:stretch>
              <a:fillRect l="-10999" r="-10999"/>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a:off x="1107070" y="2816070"/>
            <a:ext cx="1956676" cy="725927"/>
          </a:xfrm>
          <a:custGeom>
            <a:avLst/>
            <a:gdLst/>
            <a:ahLst/>
            <a:cxnLst/>
            <a:rect l="0" t="0" r="0" b="0"/>
            <a:pathLst>
              <a:path w="1956676" h="725927" extrusionOk="0">
                <a:moveTo>
                  <a:pt x="0" y="0"/>
                </a:moveTo>
                <a:lnTo>
                  <a:pt x="1956676" y="0"/>
                </a:lnTo>
                <a:lnTo>
                  <a:pt x="1956676"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42225" tIns="142225" rIns="142225" bIns="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IE" sz="2000" b="1" i="0" u="none" strike="noStrike" cap="none" dirty="0">
                <a:solidFill>
                  <a:schemeClr val="dk1"/>
                </a:solidFill>
                <a:latin typeface="Arial"/>
                <a:ea typeface="Arial"/>
                <a:cs typeface="Arial"/>
                <a:sym typeface="Arial"/>
              </a:rPr>
              <a:t>Taking Turns </a:t>
            </a:r>
            <a:endParaRPr sz="2000" b="1" i="0" u="none" strike="noStrike" cap="none" dirty="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78" name="Shape 178"/>
          <p:cNvSpPr/>
          <p:nvPr/>
        </p:nvSpPr>
        <p:spPr>
          <a:xfrm>
            <a:off x="2517448" y="1451182"/>
            <a:ext cx="1956676" cy="1348150"/>
          </a:xfrm>
          <a:prstGeom prst="roundRect">
            <a:avLst>
              <a:gd name="adj" fmla="val 16667"/>
            </a:avLst>
          </a:prstGeom>
          <a:blipFill rotWithShape="1">
            <a:blip r:embed="rId4">
              <a:alphaModFix/>
            </a:blip>
            <a:stretch>
              <a:fillRect t="-6998" b="-6999"/>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p:nvPr/>
        </p:nvSpPr>
        <p:spPr>
          <a:xfrm>
            <a:off x="3477658" y="2804915"/>
            <a:ext cx="1956676" cy="725927"/>
          </a:xfrm>
          <a:custGeom>
            <a:avLst/>
            <a:gdLst/>
            <a:ahLst/>
            <a:cxnLst/>
            <a:rect l="0" t="0" r="0" b="0"/>
            <a:pathLst>
              <a:path w="1956676" h="725927" extrusionOk="0">
                <a:moveTo>
                  <a:pt x="0" y="0"/>
                </a:moveTo>
                <a:lnTo>
                  <a:pt x="1956676" y="0"/>
                </a:lnTo>
                <a:lnTo>
                  <a:pt x="1956676"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None/>
            </a:pPr>
            <a:r>
              <a:rPr lang="en-IE" sz="2000" b="1" i="0" u="none" strike="noStrike" cap="none" dirty="0">
                <a:solidFill>
                  <a:schemeClr val="dk1"/>
                </a:solidFill>
                <a:latin typeface="Arial"/>
                <a:ea typeface="Arial"/>
                <a:cs typeface="Arial"/>
                <a:sym typeface="Arial"/>
              </a:rPr>
              <a:t>No put downs </a:t>
            </a:r>
            <a:endParaRPr sz="2000" b="1" i="0" u="none" strike="noStrike" cap="none" dirty="0">
              <a:solidFill>
                <a:schemeClr val="dk1"/>
              </a:solidFill>
              <a:latin typeface="Arial"/>
              <a:ea typeface="Arial"/>
              <a:cs typeface="Arial"/>
              <a:sym typeface="Arial"/>
            </a:endParaRPr>
          </a:p>
        </p:txBody>
      </p:sp>
      <p:sp>
        <p:nvSpPr>
          <p:cNvPr id="180" name="Shape 180"/>
          <p:cNvSpPr/>
          <p:nvPr/>
        </p:nvSpPr>
        <p:spPr>
          <a:xfrm>
            <a:off x="4669874" y="1451182"/>
            <a:ext cx="1956676" cy="1348150"/>
          </a:xfrm>
          <a:prstGeom prst="roundRect">
            <a:avLst>
              <a:gd name="adj" fmla="val 16667"/>
            </a:avLst>
          </a:prstGeom>
          <a:blipFill rotWithShape="1">
            <a:blip r:embed="rId5">
              <a:alphaModFix/>
            </a:blip>
            <a:stretch>
              <a:fillRect t="-999" b="-999"/>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a:off x="5599038" y="2726816"/>
            <a:ext cx="1956676" cy="725927"/>
          </a:xfrm>
          <a:custGeom>
            <a:avLst/>
            <a:gdLst/>
            <a:ahLst/>
            <a:cxnLst/>
            <a:rect l="0" t="0" r="0" b="0"/>
            <a:pathLst>
              <a:path w="1956676" h="725927" extrusionOk="0">
                <a:moveTo>
                  <a:pt x="0" y="0"/>
                </a:moveTo>
                <a:lnTo>
                  <a:pt x="1956676" y="0"/>
                </a:lnTo>
                <a:lnTo>
                  <a:pt x="1956676"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None/>
            </a:pPr>
            <a:r>
              <a:rPr lang="en-IE" sz="2000" b="1" i="0" u="none" strike="noStrike" cap="none" dirty="0">
                <a:solidFill>
                  <a:schemeClr val="dk1"/>
                </a:solidFill>
                <a:latin typeface="Arial"/>
                <a:ea typeface="Arial"/>
                <a:cs typeface="Arial"/>
                <a:sym typeface="Arial"/>
              </a:rPr>
              <a:t>Suspending </a:t>
            </a:r>
            <a:endParaRPr lang="en-IE" sz="2000" b="1" i="0" u="none" strike="noStrike" cap="none" dirty="0" smtClean="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IE" sz="2000" b="1" dirty="0">
                <a:solidFill>
                  <a:schemeClr val="dk1"/>
                </a:solidFill>
              </a:rPr>
              <a:t>j</a:t>
            </a:r>
            <a:r>
              <a:rPr lang="en-IE" sz="2000" b="1" i="0" u="none" strike="noStrike" cap="none" dirty="0" smtClean="0">
                <a:solidFill>
                  <a:schemeClr val="dk1"/>
                </a:solidFill>
                <a:latin typeface="Arial"/>
                <a:ea typeface="Arial"/>
                <a:cs typeface="Arial"/>
                <a:sym typeface="Arial"/>
              </a:rPr>
              <a:t>udgement </a:t>
            </a:r>
            <a:endParaRPr sz="2000" b="1" i="0" u="none" strike="noStrike" cap="none" dirty="0">
              <a:solidFill>
                <a:schemeClr val="dk1"/>
              </a:solidFill>
              <a:latin typeface="Arial"/>
              <a:ea typeface="Arial"/>
              <a:cs typeface="Arial"/>
              <a:sym typeface="Arial"/>
            </a:endParaRPr>
          </a:p>
        </p:txBody>
      </p:sp>
      <p:sp>
        <p:nvSpPr>
          <p:cNvPr id="182" name="Shape 182"/>
          <p:cNvSpPr/>
          <p:nvPr/>
        </p:nvSpPr>
        <p:spPr>
          <a:xfrm>
            <a:off x="6822301" y="1451182"/>
            <a:ext cx="1956676" cy="1348150"/>
          </a:xfrm>
          <a:prstGeom prst="roundRect">
            <a:avLst>
              <a:gd name="adj" fmla="val 16667"/>
            </a:avLst>
          </a:prstGeom>
          <a:blipFill rotWithShape="1">
            <a:blip r:embed="rId6">
              <a:alphaModFix/>
            </a:blip>
            <a:stretch>
              <a:fillRect t="-27998" b="-27998"/>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a:off x="7800639" y="2837889"/>
            <a:ext cx="1956676" cy="725927"/>
          </a:xfrm>
          <a:custGeom>
            <a:avLst/>
            <a:gdLst/>
            <a:ahLst/>
            <a:cxnLst/>
            <a:rect l="0" t="0" r="0" b="0"/>
            <a:pathLst>
              <a:path w="1956676" h="725927" extrusionOk="0">
                <a:moveTo>
                  <a:pt x="0" y="0"/>
                </a:moveTo>
                <a:lnTo>
                  <a:pt x="1956676" y="0"/>
                </a:lnTo>
                <a:lnTo>
                  <a:pt x="1956676"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None/>
            </a:pPr>
            <a:r>
              <a:rPr lang="en-IE" sz="2000" b="1" i="0" u="none" strike="noStrike" cap="none" dirty="0">
                <a:solidFill>
                  <a:schemeClr val="dk1"/>
                </a:solidFill>
                <a:latin typeface="Arial"/>
                <a:ea typeface="Arial"/>
                <a:cs typeface="Arial"/>
                <a:sym typeface="Arial"/>
              </a:rPr>
              <a:t>Actively listening </a:t>
            </a:r>
            <a:endParaRPr sz="2000" b="1" i="0" u="none" strike="noStrike" cap="none" dirty="0">
              <a:solidFill>
                <a:schemeClr val="dk1"/>
              </a:solidFill>
              <a:latin typeface="Arial"/>
              <a:ea typeface="Arial"/>
              <a:cs typeface="Arial"/>
              <a:sym typeface="Arial"/>
            </a:endParaRPr>
          </a:p>
        </p:txBody>
      </p:sp>
      <p:sp>
        <p:nvSpPr>
          <p:cNvPr id="184" name="Shape 184"/>
          <p:cNvSpPr/>
          <p:nvPr/>
        </p:nvSpPr>
        <p:spPr>
          <a:xfrm>
            <a:off x="228600" y="3419831"/>
            <a:ext cx="1956676" cy="1348150"/>
          </a:xfrm>
          <a:prstGeom prst="roundRect">
            <a:avLst>
              <a:gd name="adj" fmla="val 16667"/>
            </a:avLst>
          </a:prstGeom>
          <a:blipFill rotWithShape="1">
            <a:blip r:embed="rId7">
              <a:alphaModFix/>
            </a:blip>
            <a:stretch>
              <a:fillRect l="-25997" r="-25998"/>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p:nvPr/>
        </p:nvSpPr>
        <p:spPr>
          <a:xfrm>
            <a:off x="1107070" y="4801443"/>
            <a:ext cx="1956676" cy="725927"/>
          </a:xfrm>
          <a:custGeom>
            <a:avLst/>
            <a:gdLst/>
            <a:ahLst/>
            <a:cxnLst/>
            <a:rect l="0" t="0" r="0" b="0"/>
            <a:pathLst>
              <a:path w="1956676" h="725927" extrusionOk="0">
                <a:moveTo>
                  <a:pt x="0" y="0"/>
                </a:moveTo>
                <a:lnTo>
                  <a:pt x="1956676" y="0"/>
                </a:lnTo>
                <a:lnTo>
                  <a:pt x="1956676"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None/>
            </a:pPr>
            <a:r>
              <a:rPr lang="en-IE" sz="2000" b="1" i="0" u="none" strike="noStrike" cap="none" dirty="0">
                <a:solidFill>
                  <a:schemeClr val="dk1"/>
                </a:solidFill>
                <a:latin typeface="Arial"/>
                <a:ea typeface="Arial"/>
                <a:cs typeface="Arial"/>
                <a:sym typeface="Arial"/>
              </a:rPr>
              <a:t>Paraphrasing</a:t>
            </a:r>
            <a:endParaRPr sz="2000" b="1" i="0" u="none" strike="noStrike" cap="none" dirty="0">
              <a:solidFill>
                <a:schemeClr val="dk1"/>
              </a:solidFill>
              <a:latin typeface="Arial"/>
              <a:ea typeface="Arial"/>
              <a:cs typeface="Arial"/>
              <a:sym typeface="Arial"/>
            </a:endParaRPr>
          </a:p>
        </p:txBody>
      </p:sp>
      <p:sp>
        <p:nvSpPr>
          <p:cNvPr id="186" name="Shape 186"/>
          <p:cNvSpPr/>
          <p:nvPr/>
        </p:nvSpPr>
        <p:spPr>
          <a:xfrm>
            <a:off x="2483988" y="3436562"/>
            <a:ext cx="1956676" cy="1348150"/>
          </a:xfrm>
          <a:prstGeom prst="roundRect">
            <a:avLst>
              <a:gd name="adj" fmla="val 16667"/>
            </a:avLst>
          </a:prstGeom>
          <a:blipFill rotWithShape="1">
            <a:blip r:embed="rId8">
              <a:alphaModFix/>
            </a:blip>
            <a:stretch>
              <a:fillRect t="-19998" b="-19998"/>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a:off x="3455756" y="4731892"/>
            <a:ext cx="2228498" cy="725927"/>
          </a:xfrm>
          <a:custGeom>
            <a:avLst/>
            <a:gdLst/>
            <a:ahLst/>
            <a:cxnLst/>
            <a:rect l="0" t="0" r="0" b="0"/>
            <a:pathLst>
              <a:path w="2228498" h="725927" extrusionOk="0">
                <a:moveTo>
                  <a:pt x="0" y="0"/>
                </a:moveTo>
                <a:lnTo>
                  <a:pt x="2228498" y="0"/>
                </a:lnTo>
                <a:lnTo>
                  <a:pt x="2228498"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None/>
            </a:pPr>
            <a:r>
              <a:rPr lang="en-IE" sz="2000" b="1" i="0" u="none" strike="noStrike" cap="none" dirty="0">
                <a:solidFill>
                  <a:schemeClr val="dk1"/>
                </a:solidFill>
                <a:latin typeface="Arial"/>
                <a:ea typeface="Arial"/>
                <a:cs typeface="Arial"/>
                <a:sym typeface="Arial"/>
              </a:rPr>
              <a:t>Disagreeing </a:t>
            </a:r>
            <a:endParaRPr lang="en-IE" sz="2000" b="1" i="0" u="none" strike="noStrike" cap="none" dirty="0" smtClean="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IE" sz="2000" b="1" i="0" u="none" strike="noStrike" cap="none" dirty="0" smtClean="0">
                <a:solidFill>
                  <a:schemeClr val="dk1"/>
                </a:solidFill>
                <a:latin typeface="Arial"/>
                <a:ea typeface="Arial"/>
                <a:cs typeface="Arial"/>
                <a:sym typeface="Arial"/>
              </a:rPr>
              <a:t>in </a:t>
            </a:r>
            <a:r>
              <a:rPr lang="en-IE" sz="2000" b="1" i="0" u="none" strike="noStrike" cap="none" dirty="0">
                <a:solidFill>
                  <a:schemeClr val="dk1"/>
                </a:solidFill>
                <a:latin typeface="Arial"/>
                <a:ea typeface="Arial"/>
                <a:cs typeface="Arial"/>
                <a:sym typeface="Arial"/>
              </a:rPr>
              <a:t>an </a:t>
            </a:r>
            <a:endParaRPr lang="en-IE" sz="2000" b="1" i="0" u="none" strike="noStrike" cap="none" dirty="0" smtClean="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IE" sz="2000" b="1" dirty="0">
                <a:solidFill>
                  <a:schemeClr val="dk1"/>
                </a:solidFill>
              </a:rPr>
              <a:t>a</a:t>
            </a:r>
            <a:r>
              <a:rPr lang="en-IE" sz="2000" b="1" i="0" u="none" strike="noStrike" cap="none" dirty="0" smtClean="0">
                <a:solidFill>
                  <a:schemeClr val="dk1"/>
                </a:solidFill>
                <a:latin typeface="Arial"/>
                <a:ea typeface="Arial"/>
                <a:cs typeface="Arial"/>
                <a:sym typeface="Arial"/>
              </a:rPr>
              <a:t>greeable </a:t>
            </a:r>
            <a:r>
              <a:rPr lang="en-IE" sz="2000" b="1" i="0" u="none" strike="noStrike" cap="none" dirty="0">
                <a:solidFill>
                  <a:schemeClr val="dk1"/>
                </a:solidFill>
                <a:latin typeface="Arial"/>
                <a:ea typeface="Arial"/>
                <a:cs typeface="Arial"/>
                <a:sym typeface="Arial"/>
              </a:rPr>
              <a:t>Way </a:t>
            </a:r>
            <a:endParaRPr sz="2000" b="1" i="0" u="none" strike="noStrike" cap="none" dirty="0">
              <a:solidFill>
                <a:schemeClr val="dk1"/>
              </a:solidFill>
              <a:latin typeface="Arial"/>
              <a:ea typeface="Arial"/>
              <a:cs typeface="Arial"/>
              <a:sym typeface="Arial"/>
            </a:endParaRPr>
          </a:p>
        </p:txBody>
      </p:sp>
      <p:sp>
        <p:nvSpPr>
          <p:cNvPr id="188" name="Shape 188"/>
          <p:cNvSpPr/>
          <p:nvPr/>
        </p:nvSpPr>
        <p:spPr>
          <a:xfrm>
            <a:off x="4839244" y="3453293"/>
            <a:ext cx="1956676" cy="1348150"/>
          </a:xfrm>
          <a:prstGeom prst="roundRect">
            <a:avLst>
              <a:gd name="adj" fmla="val 16667"/>
            </a:avLst>
          </a:prstGeom>
          <a:blipFill rotWithShape="1">
            <a:blip r:embed="rId9">
              <a:alphaModFix/>
            </a:blip>
            <a:stretch>
              <a:fillRect t="-56997" b="-56997"/>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p:nvPr/>
        </p:nvSpPr>
        <p:spPr>
          <a:xfrm>
            <a:off x="5817582" y="4784712"/>
            <a:ext cx="1956676" cy="725927"/>
          </a:xfrm>
          <a:custGeom>
            <a:avLst/>
            <a:gdLst/>
            <a:ahLst/>
            <a:cxnLst/>
            <a:rect l="0" t="0" r="0" b="0"/>
            <a:pathLst>
              <a:path w="1956676" h="725927" extrusionOk="0">
                <a:moveTo>
                  <a:pt x="0" y="0"/>
                </a:moveTo>
                <a:lnTo>
                  <a:pt x="1956676" y="0"/>
                </a:lnTo>
                <a:lnTo>
                  <a:pt x="1956676"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None/>
            </a:pPr>
            <a:r>
              <a:rPr lang="en-IE" sz="2000" b="1" i="0" u="none" strike="noStrike" cap="none" dirty="0">
                <a:solidFill>
                  <a:schemeClr val="dk1"/>
                </a:solidFill>
                <a:latin typeface="Arial"/>
                <a:ea typeface="Arial"/>
                <a:cs typeface="Arial"/>
                <a:sym typeface="Arial"/>
              </a:rPr>
              <a:t>Disagreeing </a:t>
            </a:r>
            <a:endParaRPr lang="en-IE" sz="2000" b="1" i="0" u="none" strike="noStrike" cap="none" dirty="0" smtClean="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IE" sz="2000" b="1" i="0" u="none" strike="noStrike" cap="none" dirty="0" smtClean="0">
                <a:solidFill>
                  <a:schemeClr val="dk1"/>
                </a:solidFill>
                <a:latin typeface="Arial"/>
                <a:ea typeface="Arial"/>
                <a:cs typeface="Arial"/>
                <a:sym typeface="Arial"/>
              </a:rPr>
              <a:t>with </a:t>
            </a:r>
            <a:r>
              <a:rPr lang="en-IE" sz="2000" b="1" i="0" u="none" strike="noStrike" cap="none" dirty="0">
                <a:solidFill>
                  <a:schemeClr val="dk1"/>
                </a:solidFill>
                <a:latin typeface="Arial"/>
                <a:ea typeface="Arial"/>
                <a:cs typeface="Arial"/>
                <a:sym typeface="Arial"/>
              </a:rPr>
              <a:t>the idea, </a:t>
            </a:r>
            <a:endParaRPr lang="en-IE" sz="2000" b="1" i="0" u="none" strike="noStrike" cap="none" dirty="0" smtClean="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IE" sz="2000" b="1" i="0" u="none" strike="noStrike" cap="none" dirty="0" smtClean="0">
                <a:solidFill>
                  <a:schemeClr val="dk1"/>
                </a:solidFill>
                <a:latin typeface="Arial"/>
                <a:ea typeface="Arial"/>
                <a:cs typeface="Arial"/>
                <a:sym typeface="Arial"/>
              </a:rPr>
              <a:t>not </a:t>
            </a:r>
            <a:r>
              <a:rPr lang="en-IE" sz="2000" b="1" i="0" u="none" strike="noStrike" cap="none" dirty="0">
                <a:solidFill>
                  <a:schemeClr val="dk1"/>
                </a:solidFill>
                <a:latin typeface="Arial"/>
                <a:ea typeface="Arial"/>
                <a:cs typeface="Arial"/>
                <a:sym typeface="Arial"/>
              </a:rPr>
              <a:t>person </a:t>
            </a:r>
            <a:endParaRPr sz="2000" b="1" i="0" u="none" strike="noStrike" cap="none" dirty="0">
              <a:solidFill>
                <a:schemeClr val="dk1"/>
              </a:solidFill>
              <a:latin typeface="Arial"/>
              <a:ea typeface="Arial"/>
              <a:cs typeface="Arial"/>
              <a:sym typeface="Arial"/>
            </a:endParaRPr>
          </a:p>
        </p:txBody>
      </p:sp>
      <p:sp>
        <p:nvSpPr>
          <p:cNvPr id="190" name="Shape 190"/>
          <p:cNvSpPr/>
          <p:nvPr/>
        </p:nvSpPr>
        <p:spPr>
          <a:xfrm>
            <a:off x="6958723" y="3369653"/>
            <a:ext cx="1956676" cy="1348150"/>
          </a:xfrm>
          <a:prstGeom prst="roundRect">
            <a:avLst>
              <a:gd name="adj" fmla="val 16667"/>
            </a:avLst>
          </a:prstGeom>
          <a:blipFill rotWithShape="1">
            <a:blip r:embed="rId10">
              <a:alphaModFix/>
            </a:blip>
            <a:stretch>
              <a:fillRect t="-22999" b="-22999"/>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a:off x="7907586" y="4776312"/>
            <a:ext cx="1956676" cy="725927"/>
          </a:xfrm>
          <a:custGeom>
            <a:avLst/>
            <a:gdLst/>
            <a:ahLst/>
            <a:cxnLst/>
            <a:rect l="0" t="0" r="0" b="0"/>
            <a:pathLst>
              <a:path w="1956676" h="725927" extrusionOk="0">
                <a:moveTo>
                  <a:pt x="0" y="0"/>
                </a:moveTo>
                <a:lnTo>
                  <a:pt x="1956676" y="0"/>
                </a:lnTo>
                <a:lnTo>
                  <a:pt x="1956676" y="725927"/>
                </a:lnTo>
                <a:lnTo>
                  <a:pt x="0" y="725927"/>
                </a:lnTo>
                <a:lnTo>
                  <a:pt x="0" y="0"/>
                </a:lnTo>
                <a:close/>
              </a:path>
            </a:pathLst>
          </a:custGeom>
          <a:noFill/>
          <a:ln w="9525" cap="flat" cmpd="sng">
            <a:solidFill>
              <a:schemeClr val="dk1">
                <a:alpha val="0"/>
              </a:schemeClr>
            </a:solidFill>
            <a:prstDash val="solid"/>
            <a:round/>
            <a:headEnd type="none" w="sm" len="sm"/>
            <a:tailEnd type="none" w="sm" len="sm"/>
          </a:ln>
        </p:spPr>
        <p:txBody>
          <a:bodyPr spcFirstLastPara="1" wrap="square" lIns="128000" tIns="128000" rIns="128000" bIns="0" anchor="t" anchorCtr="0">
            <a:noAutofit/>
          </a:bodyPr>
          <a:lstStyle/>
          <a:p>
            <a:pPr marL="0" marR="0" lvl="0" indent="0" algn="ctr" rtl="0">
              <a:lnSpc>
                <a:spcPct val="90000"/>
              </a:lnSpc>
              <a:spcBef>
                <a:spcPts val="0"/>
              </a:spcBef>
              <a:spcAft>
                <a:spcPts val="0"/>
              </a:spcAft>
              <a:buNone/>
            </a:pPr>
            <a:r>
              <a:rPr lang="en-IE" sz="1800" b="1" i="0" u="none" strike="noStrike" cap="none" dirty="0">
                <a:solidFill>
                  <a:schemeClr val="dk1"/>
                </a:solidFill>
                <a:latin typeface="Arial"/>
                <a:ea typeface="Arial"/>
                <a:cs typeface="Arial"/>
                <a:sym typeface="Arial"/>
              </a:rPr>
              <a:t>Accepting and </a:t>
            </a:r>
            <a:endParaRPr lang="en-IE" sz="1800" b="1" i="0" u="none" strike="noStrike" cap="none" dirty="0" smtClean="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n-IE" sz="1800" b="1" i="0" u="none" strike="noStrike" cap="none" dirty="0" smtClean="0">
                <a:solidFill>
                  <a:schemeClr val="dk1"/>
                </a:solidFill>
                <a:latin typeface="Arial"/>
                <a:ea typeface="Arial"/>
                <a:cs typeface="Arial"/>
                <a:sym typeface="Arial"/>
              </a:rPr>
              <a:t>extending the</a:t>
            </a:r>
          </a:p>
          <a:p>
            <a:pPr marL="0" marR="0" lvl="0" indent="0" algn="ctr" rtl="0">
              <a:lnSpc>
                <a:spcPct val="90000"/>
              </a:lnSpc>
              <a:spcBef>
                <a:spcPts val="0"/>
              </a:spcBef>
              <a:spcAft>
                <a:spcPts val="0"/>
              </a:spcAft>
              <a:buNone/>
            </a:pPr>
            <a:r>
              <a:rPr lang="en-IE" sz="1800" b="1" i="0" u="none" strike="noStrike" cap="none" dirty="0" smtClean="0">
                <a:solidFill>
                  <a:schemeClr val="dk1"/>
                </a:solidFill>
                <a:latin typeface="Arial"/>
                <a:ea typeface="Arial"/>
                <a:cs typeface="Arial"/>
                <a:sym typeface="Arial"/>
              </a:rPr>
              <a:t> </a:t>
            </a:r>
            <a:r>
              <a:rPr lang="en-IE" sz="1800" b="1" i="0" u="none" strike="noStrike" cap="none" dirty="0">
                <a:solidFill>
                  <a:schemeClr val="dk1"/>
                </a:solidFill>
                <a:latin typeface="Arial"/>
                <a:ea typeface="Arial"/>
                <a:cs typeface="Arial"/>
                <a:sym typeface="Arial"/>
              </a:rPr>
              <a:t>ideas of others</a:t>
            </a:r>
            <a:endParaRPr sz="1800" b="1" i="0" u="none" strike="noStrike" cap="none" dirty="0">
              <a:solidFill>
                <a:schemeClr val="dk1"/>
              </a:solidFill>
              <a:latin typeface="Arial"/>
              <a:ea typeface="Arial"/>
              <a:cs typeface="Arial"/>
              <a:sym typeface="Arial"/>
            </a:endParaRPr>
          </a:p>
        </p:txBody>
      </p:sp>
      <p:sp>
        <p:nvSpPr>
          <p:cNvPr id="192" name="Shape 192"/>
          <p:cNvSpPr txBox="1"/>
          <p:nvPr/>
        </p:nvSpPr>
        <p:spPr>
          <a:xfrm>
            <a:off x="9402792" y="1086928"/>
            <a:ext cx="4140680"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3200" b="0" i="0" u="none" strike="noStrike" cap="none">
                <a:solidFill>
                  <a:schemeClr val="dk1"/>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32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par>
                                <p:cTn id="8" presetID="10" presetClass="entr" presetSubtype="0" fill="hold" nodeType="withEffect">
                                  <p:stCondLst>
                                    <p:cond delay="0"/>
                                  </p:stCondLst>
                                  <p:childTnLst>
                                    <p:set>
                                      <p:cBhvr>
                                        <p:cTn id="9" dur="1" fill="hold">
                                          <p:stCondLst>
                                            <p:cond delay="0"/>
                                          </p:stCondLst>
                                        </p:cTn>
                                        <p:tgtEl>
                                          <p:spTgt spid="177"/>
                                        </p:tgtEl>
                                        <p:attrNameLst>
                                          <p:attrName>style.visibility</p:attrName>
                                        </p:attrNameLst>
                                      </p:cBhvr>
                                      <p:to>
                                        <p:strVal val="visible"/>
                                      </p:to>
                                    </p:set>
                                    <p:animEffect transition="in" filter="fade">
                                      <p:cBhvr>
                                        <p:cTn id="10" dur="1000"/>
                                        <p:tgtEl>
                                          <p:spTgt spid="1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fade">
                                      <p:cBhvr>
                                        <p:cTn id="15" dur="1000"/>
                                        <p:tgtEl>
                                          <p:spTgt spid="178"/>
                                        </p:tgtEl>
                                      </p:cBhvr>
                                    </p:animEffect>
                                  </p:childTnLst>
                                </p:cTn>
                              </p:par>
                              <p:par>
                                <p:cTn id="16" presetID="10" presetClass="entr" presetSubtype="0" fill="hold" nodeType="withEffect">
                                  <p:stCondLst>
                                    <p:cond delay="0"/>
                                  </p:stCondLst>
                                  <p:childTnLst>
                                    <p:set>
                                      <p:cBhvr>
                                        <p:cTn id="17" dur="1" fill="hold">
                                          <p:stCondLst>
                                            <p:cond delay="0"/>
                                          </p:stCondLst>
                                        </p:cTn>
                                        <p:tgtEl>
                                          <p:spTgt spid="179"/>
                                        </p:tgtEl>
                                        <p:attrNameLst>
                                          <p:attrName>style.visibility</p:attrName>
                                        </p:attrNameLst>
                                      </p:cBhvr>
                                      <p:to>
                                        <p:strVal val="visible"/>
                                      </p:to>
                                    </p:set>
                                    <p:animEffect transition="in" filter="fade">
                                      <p:cBhvr>
                                        <p:cTn id="18" dur="1000"/>
                                        <p:tgtEl>
                                          <p:spTgt spid="17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0"/>
                                        </p:tgtEl>
                                        <p:attrNameLst>
                                          <p:attrName>style.visibility</p:attrName>
                                        </p:attrNameLst>
                                      </p:cBhvr>
                                      <p:to>
                                        <p:strVal val="visible"/>
                                      </p:to>
                                    </p:set>
                                    <p:animEffect transition="in" filter="fade">
                                      <p:cBhvr>
                                        <p:cTn id="23" dur="1000"/>
                                        <p:tgtEl>
                                          <p:spTgt spid="180"/>
                                        </p:tgtEl>
                                      </p:cBhvr>
                                    </p:animEffect>
                                  </p:childTnLst>
                                </p:cTn>
                              </p:par>
                              <p:par>
                                <p:cTn id="24" presetID="10" presetClass="entr" presetSubtype="0" fill="hold" nodeType="withEffect">
                                  <p:stCondLst>
                                    <p:cond delay="0"/>
                                  </p:stCondLst>
                                  <p:childTnLst>
                                    <p:set>
                                      <p:cBhvr>
                                        <p:cTn id="25" dur="1" fill="hold">
                                          <p:stCondLst>
                                            <p:cond delay="0"/>
                                          </p:stCondLst>
                                        </p:cTn>
                                        <p:tgtEl>
                                          <p:spTgt spid="181"/>
                                        </p:tgtEl>
                                        <p:attrNameLst>
                                          <p:attrName>style.visibility</p:attrName>
                                        </p:attrNameLst>
                                      </p:cBhvr>
                                      <p:to>
                                        <p:strVal val="visible"/>
                                      </p:to>
                                    </p:set>
                                    <p:animEffect transition="in" filter="fade">
                                      <p:cBhvr>
                                        <p:cTn id="26" dur="1000"/>
                                        <p:tgtEl>
                                          <p:spTgt spid="18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2"/>
                                        </p:tgtEl>
                                        <p:attrNameLst>
                                          <p:attrName>style.visibility</p:attrName>
                                        </p:attrNameLst>
                                      </p:cBhvr>
                                      <p:to>
                                        <p:strVal val="visible"/>
                                      </p:to>
                                    </p:set>
                                    <p:animEffect transition="in" filter="fade">
                                      <p:cBhvr>
                                        <p:cTn id="31" dur="1000"/>
                                        <p:tgtEl>
                                          <p:spTgt spid="182"/>
                                        </p:tgtEl>
                                      </p:cBhvr>
                                    </p:animEffect>
                                  </p:childTnLst>
                                </p:cTn>
                              </p:par>
                              <p:par>
                                <p:cTn id="32" presetID="10" presetClass="entr" presetSubtype="0" fill="hold" nodeType="withEffect">
                                  <p:stCondLst>
                                    <p:cond delay="0"/>
                                  </p:stCondLst>
                                  <p:childTnLst>
                                    <p:set>
                                      <p:cBhvr>
                                        <p:cTn id="33" dur="1" fill="hold">
                                          <p:stCondLst>
                                            <p:cond delay="0"/>
                                          </p:stCondLst>
                                        </p:cTn>
                                        <p:tgtEl>
                                          <p:spTgt spid="183"/>
                                        </p:tgtEl>
                                        <p:attrNameLst>
                                          <p:attrName>style.visibility</p:attrName>
                                        </p:attrNameLst>
                                      </p:cBhvr>
                                      <p:to>
                                        <p:strVal val="visible"/>
                                      </p:to>
                                    </p:set>
                                    <p:animEffect transition="in" filter="fade">
                                      <p:cBhvr>
                                        <p:cTn id="34" dur="1000"/>
                                        <p:tgtEl>
                                          <p:spTgt spid="18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4"/>
                                        </p:tgtEl>
                                        <p:attrNameLst>
                                          <p:attrName>style.visibility</p:attrName>
                                        </p:attrNameLst>
                                      </p:cBhvr>
                                      <p:to>
                                        <p:strVal val="visible"/>
                                      </p:to>
                                    </p:set>
                                    <p:animEffect transition="in" filter="fade">
                                      <p:cBhvr>
                                        <p:cTn id="39" dur="1000"/>
                                        <p:tgtEl>
                                          <p:spTgt spid="184"/>
                                        </p:tgtEl>
                                      </p:cBhvr>
                                    </p:animEffect>
                                  </p:childTnLst>
                                </p:cTn>
                              </p:par>
                              <p:par>
                                <p:cTn id="40" presetID="10" presetClass="entr" presetSubtype="0" fill="hold" nodeType="withEffect">
                                  <p:stCondLst>
                                    <p:cond delay="0"/>
                                  </p:stCondLst>
                                  <p:childTnLst>
                                    <p:set>
                                      <p:cBhvr>
                                        <p:cTn id="41" dur="1" fill="hold">
                                          <p:stCondLst>
                                            <p:cond delay="0"/>
                                          </p:stCondLst>
                                        </p:cTn>
                                        <p:tgtEl>
                                          <p:spTgt spid="185"/>
                                        </p:tgtEl>
                                        <p:attrNameLst>
                                          <p:attrName>style.visibility</p:attrName>
                                        </p:attrNameLst>
                                      </p:cBhvr>
                                      <p:to>
                                        <p:strVal val="visible"/>
                                      </p:to>
                                    </p:set>
                                    <p:animEffect transition="in" filter="fade">
                                      <p:cBhvr>
                                        <p:cTn id="42" dur="1000"/>
                                        <p:tgtEl>
                                          <p:spTgt spid="18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6"/>
                                        </p:tgtEl>
                                        <p:attrNameLst>
                                          <p:attrName>style.visibility</p:attrName>
                                        </p:attrNameLst>
                                      </p:cBhvr>
                                      <p:to>
                                        <p:strVal val="visible"/>
                                      </p:to>
                                    </p:set>
                                    <p:animEffect transition="in" filter="fade">
                                      <p:cBhvr>
                                        <p:cTn id="47" dur="1000"/>
                                        <p:tgtEl>
                                          <p:spTgt spid="186"/>
                                        </p:tgtEl>
                                      </p:cBhvr>
                                    </p:animEffect>
                                  </p:childTnLst>
                                </p:cTn>
                              </p:par>
                              <p:par>
                                <p:cTn id="48" presetID="10" presetClass="entr" presetSubtype="0" fill="hold" nodeType="withEffect">
                                  <p:stCondLst>
                                    <p:cond delay="0"/>
                                  </p:stCondLst>
                                  <p:childTnLst>
                                    <p:set>
                                      <p:cBhvr>
                                        <p:cTn id="49" dur="1" fill="hold">
                                          <p:stCondLst>
                                            <p:cond delay="0"/>
                                          </p:stCondLst>
                                        </p:cTn>
                                        <p:tgtEl>
                                          <p:spTgt spid="187"/>
                                        </p:tgtEl>
                                        <p:attrNameLst>
                                          <p:attrName>style.visibility</p:attrName>
                                        </p:attrNameLst>
                                      </p:cBhvr>
                                      <p:to>
                                        <p:strVal val="visible"/>
                                      </p:to>
                                    </p:set>
                                    <p:animEffect transition="in" filter="fade">
                                      <p:cBhvr>
                                        <p:cTn id="50" dur="1000"/>
                                        <p:tgtEl>
                                          <p:spTgt spid="18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8"/>
                                        </p:tgtEl>
                                        <p:attrNameLst>
                                          <p:attrName>style.visibility</p:attrName>
                                        </p:attrNameLst>
                                      </p:cBhvr>
                                      <p:to>
                                        <p:strVal val="visible"/>
                                      </p:to>
                                    </p:set>
                                    <p:animEffect transition="in" filter="fade">
                                      <p:cBhvr>
                                        <p:cTn id="55" dur="1000"/>
                                        <p:tgtEl>
                                          <p:spTgt spid="188"/>
                                        </p:tgtEl>
                                      </p:cBhvr>
                                    </p:animEffect>
                                  </p:childTnLst>
                                </p:cTn>
                              </p:par>
                              <p:par>
                                <p:cTn id="56" presetID="10" presetClass="entr" presetSubtype="0" fill="hold" nodeType="withEffect">
                                  <p:stCondLst>
                                    <p:cond delay="0"/>
                                  </p:stCondLst>
                                  <p:childTnLst>
                                    <p:set>
                                      <p:cBhvr>
                                        <p:cTn id="57" dur="1" fill="hold">
                                          <p:stCondLst>
                                            <p:cond delay="0"/>
                                          </p:stCondLst>
                                        </p:cTn>
                                        <p:tgtEl>
                                          <p:spTgt spid="189"/>
                                        </p:tgtEl>
                                        <p:attrNameLst>
                                          <p:attrName>style.visibility</p:attrName>
                                        </p:attrNameLst>
                                      </p:cBhvr>
                                      <p:to>
                                        <p:strVal val="visible"/>
                                      </p:to>
                                    </p:set>
                                    <p:animEffect transition="in" filter="fade">
                                      <p:cBhvr>
                                        <p:cTn id="58" dur="1000"/>
                                        <p:tgtEl>
                                          <p:spTgt spid="18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91"/>
                                        </p:tgtEl>
                                        <p:attrNameLst>
                                          <p:attrName>style.visibility</p:attrName>
                                        </p:attrNameLst>
                                      </p:cBhvr>
                                      <p:to>
                                        <p:strVal val="visible"/>
                                      </p:to>
                                    </p:set>
                                    <p:animEffect transition="in" filter="fade">
                                      <p:cBhvr>
                                        <p:cTn id="63" dur="1000"/>
                                        <p:tgtEl>
                                          <p:spTgt spid="191"/>
                                        </p:tgtEl>
                                      </p:cBhvr>
                                    </p:animEffect>
                                  </p:childTnLst>
                                </p:cTn>
                              </p:par>
                              <p:par>
                                <p:cTn id="64" presetID="10" presetClass="entr" presetSubtype="0" fill="hold" nodeType="withEffect">
                                  <p:stCondLst>
                                    <p:cond delay="0"/>
                                  </p:stCondLst>
                                  <p:childTnLst>
                                    <p:set>
                                      <p:cBhvr>
                                        <p:cTn id="65" dur="1" fill="hold">
                                          <p:stCondLst>
                                            <p:cond delay="0"/>
                                          </p:stCondLst>
                                        </p:cTn>
                                        <p:tgtEl>
                                          <p:spTgt spid="190"/>
                                        </p:tgtEl>
                                        <p:attrNameLst>
                                          <p:attrName>style.visibility</p:attrName>
                                        </p:attrNameLst>
                                      </p:cBhvr>
                                      <p:to>
                                        <p:strVal val="visible"/>
                                      </p:to>
                                    </p:set>
                                    <p:animEffect transition="in" filter="fade">
                                      <p:cBhvr>
                                        <p:cTn id="66"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86DAED49BBAC4889C00A77C8F4D5A0" ma:contentTypeVersion="21" ma:contentTypeDescription="Create a new document." ma:contentTypeScope="" ma:versionID="821e9d8df0bce045454e500239f0d258">
  <xsd:schema xmlns:xsd="http://www.w3.org/2001/XMLSchema" xmlns:xs="http://www.w3.org/2001/XMLSchema" xmlns:p="http://schemas.microsoft.com/office/2006/metadata/properties" xmlns:ns1="http://schemas.microsoft.com/sharepoint/v3" xmlns:ns2="e9d42ac8-e7cc-4ad7-9cc1-49059594beca" xmlns:ns3="7d63989b-8bcd-4e32-8ac9-ee66dd4f6ed7" targetNamespace="http://schemas.microsoft.com/office/2006/metadata/properties" ma:root="true" ma:fieldsID="b0d64b84c72b2cfc7be46baf1c27595f" ns1:_="" ns2:_="" ns3:_="">
    <xsd:import namespace="http://schemas.microsoft.com/sharepoint/v3"/>
    <xsd:import namespace="e9d42ac8-e7cc-4ad7-9cc1-49059594beca"/>
    <xsd:import namespace="7d63989b-8bcd-4e32-8ac9-ee66dd4f6ed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Year" minOccurs="0"/>
                <xsd:element ref="ns3:MediaServiceOCR" minOccurs="0"/>
                <xsd:element ref="ns1:_ip_UnifiedCompliancePolicyProperties" minOccurs="0"/>
                <xsd:element ref="ns1:_ip_UnifiedCompliancePolicyUIActio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d42ac8-e7cc-4ad7-9cc1-49059594bec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0030967d-9255-4847-9b77-84df095bf905}" ma:internalName="TaxCatchAll" ma:showField="CatchAllData" ma:web="e9d42ac8-e7cc-4ad7-9cc1-49059594bec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63989b-8bcd-4e32-8ac9-ee66dd4f6ed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Year" ma:index="14" nillable="true" ma:displayName="Year" ma:internalName="Year">
      <xsd:simpleType>
        <xsd:restriction base="dms:Text">
          <xsd:maxLength value="255"/>
        </xsd:restriction>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d2b34b2-806d-487e-8730-e748792832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Year xmlns="7d63989b-8bcd-4e32-8ac9-ee66dd4f6ed7" xsi:nil="true"/>
    <lcf76f155ced4ddcb4097134ff3c332f xmlns="7d63989b-8bcd-4e32-8ac9-ee66dd4f6ed7">
      <Terms xmlns="http://schemas.microsoft.com/office/infopath/2007/PartnerControls"/>
    </lcf76f155ced4ddcb4097134ff3c332f>
    <TaxCatchAll xmlns="e9d42ac8-e7cc-4ad7-9cc1-49059594beca" xsi:nil="true"/>
  </documentManagement>
</p:properties>
</file>

<file path=customXml/itemProps1.xml><?xml version="1.0" encoding="utf-8"?>
<ds:datastoreItem xmlns:ds="http://schemas.openxmlformats.org/officeDocument/2006/customXml" ds:itemID="{3718FE40-A253-4CAF-8D25-847DABBB408C}"/>
</file>

<file path=customXml/itemProps2.xml><?xml version="1.0" encoding="utf-8"?>
<ds:datastoreItem xmlns:ds="http://schemas.openxmlformats.org/officeDocument/2006/customXml" ds:itemID="{CD79E997-D395-49E2-B679-BFCA1C4579FF}"/>
</file>

<file path=customXml/itemProps3.xml><?xml version="1.0" encoding="utf-8"?>
<ds:datastoreItem xmlns:ds="http://schemas.openxmlformats.org/officeDocument/2006/customXml" ds:itemID="{42E13B6E-C2FF-4444-83B8-EAE150E14A9F}"/>
</file>

<file path=docProps/app.xml><?xml version="1.0" encoding="utf-8"?>
<Properties xmlns="http://schemas.openxmlformats.org/officeDocument/2006/extended-properties" xmlns:vt="http://schemas.openxmlformats.org/officeDocument/2006/docPropsVTypes">
  <TotalTime>364</TotalTime>
  <Words>2141</Words>
  <Application>Microsoft Office PowerPoint</Application>
  <PresentationFormat>On-screen Show (4:3)</PresentationFormat>
  <Paragraphs>333</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Times New Roman</vt:lpstr>
      <vt:lpstr>Arial</vt:lpstr>
      <vt:lpstr>Calibri</vt:lpstr>
      <vt:lpstr>Source Sans Pro</vt:lpstr>
      <vt:lpstr>Office Theme</vt:lpstr>
      <vt:lpstr> Academic Controversy  </vt:lpstr>
      <vt:lpstr>Academic Aim</vt:lpstr>
      <vt:lpstr>PowerPoint Presentation</vt:lpstr>
      <vt:lpstr>As an Instructional Procedure</vt:lpstr>
      <vt:lpstr>Academic Controversy Aims and Benefits</vt:lpstr>
      <vt:lpstr>Academic Controversy- Objectives</vt:lpstr>
      <vt:lpstr>Description of Academic Controversy</vt:lpstr>
      <vt:lpstr>Prior Knowledge Required</vt:lpstr>
      <vt:lpstr>Skills required for Academic Controversy</vt:lpstr>
      <vt:lpstr>Recording Sheet</vt:lpstr>
      <vt:lpstr>Team Assessment</vt:lpstr>
      <vt:lpstr>Johnsons’ 5 Elements of Effective Group Work</vt:lpstr>
      <vt:lpstr>Classroom Considerations</vt:lpstr>
      <vt:lpstr>Academic Controversy</vt:lpstr>
      <vt:lpstr>Academic Controversy</vt:lpstr>
      <vt:lpstr>PowerPoint Presentation</vt:lpstr>
      <vt:lpstr>PowerPoint Presentation</vt:lpstr>
      <vt:lpstr>Materials Required for Academic Controversy</vt:lpstr>
      <vt:lpstr>Academic Controversy</vt:lpstr>
      <vt:lpstr>Academic Controversy</vt:lpstr>
      <vt:lpstr>Academic Controversy</vt:lpstr>
      <vt:lpstr>Effective Uses</vt:lpstr>
      <vt:lpstr>Extensions/Modifications</vt:lpstr>
      <vt:lpstr>PowerPoint Presentation</vt:lpstr>
      <vt:lpstr>Jigsaw</vt:lpstr>
      <vt:lpstr>Jigsaw</vt:lpstr>
      <vt:lpstr>Jigsaw</vt:lpstr>
      <vt:lpstr>Jigsaw</vt:lpstr>
      <vt:lpstr>Jigsaw</vt:lpstr>
      <vt:lpstr>PowerPoint Presentation</vt:lpstr>
      <vt:lpstr>Group Assignment</vt:lpstr>
      <vt:lpstr>PowerPoint Presentation</vt:lpstr>
      <vt:lpstr>Trump V Clinton</vt:lpstr>
      <vt:lpstr>PowerPoint Presentation</vt:lpstr>
      <vt:lpstr>The Black card has improved discipline on the Gaelic football pitch</vt:lpstr>
      <vt:lpstr>Mayo are truly cursed!!!</vt:lpstr>
      <vt:lpstr>Instructional leadership has greatly improved teaching &amp; learning.</vt:lpstr>
      <vt:lpstr>How can Academic Controversy be used in your teaching?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Controversy</dc:title>
  <dc:creator>Boyle,Joe</dc:creator>
  <cp:lastModifiedBy>Boyle,Joe</cp:lastModifiedBy>
  <cp:revision>7</cp:revision>
  <cp:lastPrinted>2018-06-14T15:55:17Z</cp:lastPrinted>
  <dcterms:modified xsi:type="dcterms:W3CDTF">2018-06-15T10:22:03Z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0x0101003086DAED49BBAC4889C00A77C8F4D5A0</vt:lpwstr>
  </property>
</Properties>
</file>