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797675" cy="9926638"/>
  <p:embeddedFontLst>
    <p:embeddedFont>
      <p:font typeface="Calibri" panose="020F0502020204030204" pitchFamily="34" charset="0"/>
      <p:regular r:id="rId14"/>
      <p:bold r:id="rId15"/>
      <p:italic r:id="rId16"/>
      <p:boldItalic r:id="rId17"/>
    </p:embeddedFont>
    <p:embeddedFont>
      <p:font typeface="Source Sans Pr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3" autoAdjust="0"/>
    <p:restoredTop sz="95501" autoAdjust="0"/>
  </p:normalViewPr>
  <p:slideViewPr>
    <p:cSldViewPr snapToGrid="0">
      <p:cViewPr varScale="1">
        <p:scale>
          <a:sx n="88" d="100"/>
          <a:sy n="88" d="100"/>
        </p:scale>
        <p:origin x="12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A98C9D4-B5A9-4BB6-8499-41C51AF01600}" type="datetimeFigureOut">
              <a:rPr lang="en-IE" smtClean="0"/>
              <a:t>14/06/2018</a:t>
            </a:fld>
            <a:endParaRPr lang="en-I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EEAADC3-DF94-4E5F-970D-8A57089905B9}" type="slidenum">
              <a:rPr lang="en-IE" smtClean="0"/>
              <a:t>‹#›</a:t>
            </a:fld>
            <a:endParaRPr lang="en-IE"/>
          </a:p>
        </p:txBody>
      </p:sp>
    </p:spTree>
    <p:extLst>
      <p:ext uri="{BB962C8B-B14F-4D97-AF65-F5344CB8AC3E}">
        <p14:creationId xmlns:p14="http://schemas.microsoft.com/office/powerpoint/2010/main" val="116118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5550" tIns="47775" rIns="95550" bIns="47775"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4" y="0"/>
            <a:ext cx="2945659" cy="496332"/>
          </a:xfrm>
          <a:prstGeom prst="rect">
            <a:avLst/>
          </a:prstGeom>
          <a:noFill/>
          <a:ln>
            <a:noFill/>
          </a:ln>
        </p:spPr>
        <p:txBody>
          <a:bodyPr spcFirstLastPara="1" wrap="square" lIns="95550" tIns="47775" rIns="95550" bIns="47775"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spcFirstLastPara="1" wrap="square" lIns="95550" tIns="47775" rIns="95550" bIns="47775"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51066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 name="Shape 7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2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Shape 16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10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06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Research has shown that teacher structured groups are the most effective in group work. The other two group structures are less effective and can cause group to become a difficult task for maintaining classroom management. </a:t>
            </a:r>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Group Structures</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Teacher Structured group (best structure)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Random ( not as effective)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Friendship (worst-avoid at all times)</a:t>
            </a:r>
            <a:endParaRPr/>
          </a:p>
          <a:p>
            <a:pPr marL="226748" marR="0" lvl="0" indent="-150548"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Directions for the Presentation</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Why use IL?</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Aims of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Outline objectives of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List of instructional methods used in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Give rules to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Play game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Evaluation of lesson</a:t>
            </a:r>
            <a:endParaRPr sz="1200" b="0" i="0" u="none" strike="noStrike" cap="none">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2</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93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Shape 91"/>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IL is an approach that can be used to maximise our effectiveness as educational practitioners. It looks for us to facilitate the learning environment and to try and remove the old practices that may have embedded in the class as what has been perceived for decades as a good education, i,e. rote learning.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The role of IL is to engage and promote effective teaching and learning that creates an environment that is positive for the teacher and the learner.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With the recent educational reforms a welcomed review of the methodologies that can be utilised in the delivery of the courses dove-tails neatly into the ethos behind IL .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Assessment, Why?</a:t>
            </a:r>
            <a:endParaRPr/>
          </a:p>
          <a:p>
            <a:pPr marL="171450" marR="0" lvl="0" indent="-171450" algn="l" rtl="0">
              <a:spcBef>
                <a:spcPts val="0"/>
              </a:spcBef>
              <a:spcAft>
                <a:spcPts val="0"/>
              </a:spcAft>
              <a:buClr>
                <a:schemeClr val="dk1"/>
              </a:buClr>
              <a:buSzPts val="1200"/>
              <a:buFont typeface="Arial"/>
              <a:buChar char="•"/>
            </a:pPr>
            <a:r>
              <a:rPr lang="en-IE" sz="1200" b="0" i="0" u="none" strike="noStrike" cap="none">
                <a:solidFill>
                  <a:schemeClr val="dk1"/>
                </a:solidFill>
                <a:latin typeface="Calibri"/>
                <a:ea typeface="Calibri"/>
                <a:cs typeface="Calibri"/>
                <a:sym typeface="Calibri"/>
              </a:rPr>
              <a:t>Motivation</a:t>
            </a:r>
            <a:endParaRPr/>
          </a:p>
          <a:p>
            <a:pPr marL="171450" marR="0" lvl="0" indent="-171450" algn="l" rtl="0">
              <a:spcBef>
                <a:spcPts val="0"/>
              </a:spcBef>
              <a:spcAft>
                <a:spcPts val="0"/>
              </a:spcAft>
              <a:buClr>
                <a:schemeClr val="dk1"/>
              </a:buClr>
              <a:buSzPts val="1200"/>
              <a:buFont typeface="Arial"/>
              <a:buChar char="•"/>
            </a:pPr>
            <a:r>
              <a:rPr lang="en-IE" sz="1200" b="0" i="0" u="none" strike="noStrike" cap="none">
                <a:solidFill>
                  <a:schemeClr val="dk1"/>
                </a:solidFill>
                <a:latin typeface="Calibri"/>
                <a:ea typeface="Calibri"/>
                <a:cs typeface="Calibri"/>
                <a:sym typeface="Calibri"/>
              </a:rPr>
              <a:t>To measure learning</a:t>
            </a:r>
            <a:endParaRPr/>
          </a:p>
          <a:p>
            <a:pPr marL="171450" marR="0" lvl="0" indent="-171450" algn="l" rtl="0">
              <a:spcBef>
                <a:spcPts val="0"/>
              </a:spcBef>
              <a:spcAft>
                <a:spcPts val="0"/>
              </a:spcAft>
              <a:buClr>
                <a:schemeClr val="dk1"/>
              </a:buClr>
              <a:buSzPts val="1200"/>
              <a:buFont typeface="Arial"/>
              <a:buChar char="•"/>
            </a:pPr>
            <a:r>
              <a:rPr lang="en-IE" sz="1200" b="0" i="0" u="none" strike="noStrike" cap="none">
                <a:solidFill>
                  <a:schemeClr val="dk1"/>
                </a:solidFill>
                <a:latin typeface="Calibri"/>
                <a:ea typeface="Calibri"/>
                <a:cs typeface="Calibri"/>
                <a:sym typeface="Calibri"/>
              </a:rPr>
              <a:t>To monitor, assist and learn through constructive feedback</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IE" sz="1200" b="0" i="0" u="none" strike="noStrike" cap="none">
                <a:solidFill>
                  <a:schemeClr val="dk1"/>
                </a:solidFill>
                <a:latin typeface="Calibri"/>
                <a:ea typeface="Calibri"/>
                <a:cs typeface="Calibri"/>
                <a:sym typeface="Calibri"/>
              </a:rPr>
              <a:t>For Teacher, Assessment can assist and improve teaching</a:t>
            </a:r>
            <a:endParaRPr/>
          </a:p>
          <a:p>
            <a:pPr marL="171450" marR="0" lvl="0" indent="-171450" algn="l" rtl="0">
              <a:spcBef>
                <a:spcPts val="0"/>
              </a:spcBef>
              <a:spcAft>
                <a:spcPts val="0"/>
              </a:spcAft>
              <a:buClr>
                <a:schemeClr val="dk1"/>
              </a:buClr>
              <a:buSzPts val="1200"/>
              <a:buFont typeface="Arial"/>
              <a:buChar char="•"/>
            </a:pPr>
            <a:r>
              <a:rPr lang="en-IE" sz="1200" b="0" i="0" u="none" strike="noStrike" cap="none">
                <a:solidFill>
                  <a:schemeClr val="dk1"/>
                </a:solidFill>
                <a:latin typeface="Calibri"/>
                <a:ea typeface="Calibri"/>
                <a:cs typeface="Calibri"/>
                <a:sym typeface="Calibri"/>
              </a:rPr>
              <a:t>Professional requirements, i.e, LC &amp; JC</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IE" sz="1200" b="0" i="0" u="none" strike="noStrike" cap="none">
                <a:solidFill>
                  <a:schemeClr val="dk1"/>
                </a:solidFill>
                <a:latin typeface="Calibri"/>
                <a:ea typeface="Calibri"/>
                <a:cs typeface="Calibri"/>
                <a:sym typeface="Calibri"/>
              </a:rPr>
              <a:t>TGT is a for of assessment and it is assessment for learning and can be assessment as learning.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3</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11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Co-operative learning: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Where the teacher and learners are contributing to the learning experience in the class. We as teachers want our students to be engaged with the class content and with their peers in a social setting that gives them the opportunity to develop and enhance skills that will be applicable to real-life settings, i.e. the work-place.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Independent learning:</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The students take ownership of their learning and also that of their peers.  This learning develops association and relives the drudgery of rote learning. It can also create a sense of purpose and students become more concerned about their attendance and this impacts on class-room management. It becomes important for all team members to be present and this can be an intrinsic motivator.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Social Construction: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A concept developed by Vygotsky and Piaget, Dewey &amp; Skinner.  IL lends itself neatly into allowing students the opportunity to engage in curriculum in a meaningful and beneficial way within a social setting, ie in school the classroom.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TGT is a good model to use to allow students from all academic ranges to be socially included in the class in terms of teaching and learning.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Formative Assessment: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TGT is an excellent way to use “Assessment for Learning” (AfL), More recently the new mode of formative assessment developed by Lorna Earls is “Assessment As Learning”. In this approach student write their own assessment. In context to TGT, get the students to generate a few questions (they also most supply the answers and if needed the teacher can elaborate) each. These then are used as the TGT questions. In a way they can also be used as Summative Assessment in “Assessment of Learning” (AoL) in a class test or monthly assessment.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LC and JC are summative assessment. As students will be sitting this form of assessment, we as teachers need to provide them the opportunity to practice this form of assessment. TGT can be used as a revision before taking a summative assessment, i.e. Class test, Christmas/Summer Exam,</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Literacy and Numeracy:</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Reading of questions, the use of keywords, using a deck of cards, keeping score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TGT was developed in the 1960s by deVries. The foundation of it is based on assessment for learning, in respect of  the number of questions and the allocation of points that is open for interpretation by the teacher. It really is open for the teacher to use a system the think will be best for their students and teacher know their students best.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Independent Learning-Self directed learning</a:t>
            </a: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39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Motivation: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TGT can be a excellent way to motivate students but again it will highly depend on the small complex structured groups. It is inevitable that competition establishes itself within the class as students play against each other.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Motivation: </a:t>
            </a:r>
            <a:r>
              <a:rPr lang="en-IE" sz="1200" b="1" i="1" u="none" strike="noStrike" cap="none">
                <a:solidFill>
                  <a:schemeClr val="dk1"/>
                </a:solidFill>
                <a:latin typeface="Calibri"/>
                <a:ea typeface="Calibri"/>
                <a:cs typeface="Calibri"/>
                <a:sym typeface="Calibri"/>
              </a:rPr>
              <a:t>Intrinsic</a:t>
            </a:r>
            <a:r>
              <a:rPr lang="en-IE" sz="1200" b="0" i="0" u="none" strike="noStrike" cap="none">
                <a:solidFill>
                  <a:schemeClr val="dk1"/>
                </a:solidFill>
                <a:latin typeface="Calibri"/>
                <a:ea typeface="Calibri"/>
                <a:cs typeface="Calibri"/>
                <a:sym typeface="Calibri"/>
              </a:rPr>
              <a:t> (Student wanting to do well) V </a:t>
            </a:r>
            <a:r>
              <a:rPr lang="en-IE" sz="1200" b="1" i="1" u="none" strike="noStrike" cap="none">
                <a:solidFill>
                  <a:schemeClr val="dk1"/>
                </a:solidFill>
                <a:latin typeface="Calibri"/>
                <a:ea typeface="Calibri"/>
                <a:cs typeface="Calibri"/>
                <a:sym typeface="Calibri"/>
              </a:rPr>
              <a:t>Extrinsic</a:t>
            </a:r>
            <a:r>
              <a:rPr lang="en-IE" sz="1200" b="0" i="0" u="none" strike="noStrike" cap="none">
                <a:solidFill>
                  <a:schemeClr val="dk1"/>
                </a:solidFill>
                <a:latin typeface="Calibri"/>
                <a:ea typeface="Calibri"/>
                <a:cs typeface="Calibri"/>
                <a:sym typeface="Calibri"/>
              </a:rPr>
              <a:t> (A prize for getting the best score)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In IL a prize should never be for the benefit of an individual, it should be for the class, or at the very least the group is rewarded as recognition of their effort.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Peer-Tutoring:</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As the game processes and the fact that students have a partner for the game means students have the opportunity to learn from each other.  They are not alone in answering the question they have the support of their partner.  This creates a safety for the learner and it eliminates the fear of failure and embarrassment of being unsure or not knowing that can often have a negative ripple effect in a open classroom setting.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Self-efficacy:</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This is developing students elf-esteem and creating a “can-do” attitude to their own learning. Students with a high self-efficacy are open to changes and are more willing to investigate the unknown as the fear of failure is greatly reduced.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5</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89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Blooms Taxonomy </a:t>
            </a:r>
            <a:r>
              <a:rPr lang="en-IE" sz="1200" b="0" i="0" u="none" strike="noStrike" cap="none">
                <a:solidFill>
                  <a:schemeClr val="dk1"/>
                </a:solidFill>
                <a:latin typeface="Calibri"/>
                <a:ea typeface="Calibri"/>
                <a:cs typeface="Calibri"/>
                <a:sym typeface="Calibri"/>
              </a:rPr>
              <a:t>is an instructional organiser. It is organised in low-order to higher order thinking questions. The areas of Blooms are Remembering (Recall), Understanding (Comprehension), Applying (Knowledge), Analysis, Evaluating (Application) and Creating (Synthesis). It is important that we use Blooms to maximise the effectiveness of our questions.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Blooms is integral to framing questions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IE" sz="1200" b="1" i="0" u="none" strike="noStrike" cap="none">
                <a:solidFill>
                  <a:schemeClr val="dk1"/>
                </a:solidFill>
                <a:latin typeface="Calibri"/>
                <a:ea typeface="Calibri"/>
                <a:cs typeface="Calibri"/>
                <a:sym typeface="Calibri"/>
              </a:rPr>
              <a:t>Framing questions</a:t>
            </a:r>
            <a:r>
              <a:rPr lang="en-IE" sz="1200" b="0" i="0" u="none" strike="noStrike" cap="none">
                <a:solidFill>
                  <a:schemeClr val="dk1"/>
                </a:solidFill>
                <a:latin typeface="Calibri"/>
                <a:ea typeface="Calibri"/>
                <a:cs typeface="Calibri"/>
                <a:sym typeface="Calibri"/>
              </a:rPr>
              <a:t>: is an instructional Skill. Questions should be used to enhance and check learning. Use questions appropriately to suit the student.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Wait Time </a:t>
            </a:r>
            <a:r>
              <a:rPr lang="en-IE" sz="1200" b="0" i="0" u="none" strike="noStrike" cap="none">
                <a:solidFill>
                  <a:schemeClr val="dk1"/>
                </a:solidFill>
                <a:latin typeface="Calibri"/>
                <a:ea typeface="Calibri"/>
                <a:cs typeface="Calibri"/>
                <a:sym typeface="Calibri"/>
              </a:rPr>
              <a:t>is an instructional skill. It is recommended that you give a learner a minimum of 3 seconds.</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Think-Pair-Share</a:t>
            </a:r>
            <a:r>
              <a:rPr lang="en-IE" sz="1200" b="0" i="0" u="none" strike="noStrike" cap="none">
                <a:solidFill>
                  <a:schemeClr val="dk1"/>
                </a:solidFill>
                <a:latin typeface="Calibri"/>
                <a:ea typeface="Calibri"/>
                <a:cs typeface="Calibri"/>
                <a:sym typeface="Calibri"/>
              </a:rPr>
              <a:t>: Is an instructional tactic. Put a question out there, give students the chance to think about what you asked, then get them to confer with their partner and then inform them that you will select someone to answer. This is important as you are informing them that they all need to have an answer ready if they didn’t know initially.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6</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78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7</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46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8</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936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a:solidFill>
                  <a:schemeClr val="dk1"/>
                </a:solidFill>
                <a:latin typeface="Calibri"/>
                <a:ea typeface="Calibri"/>
                <a:cs typeface="Calibri"/>
                <a:sym typeface="Calibri"/>
              </a:rPr>
              <a:t>9</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408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Shape 17"/>
          <p:cNvSpPr txBox="1">
            <a:spLocks noGrp="1"/>
          </p:cNvSpPr>
          <p:nvPr>
            <p:ph type="ctrTitle"/>
          </p:nvPr>
        </p:nvSpPr>
        <p:spPr>
          <a:xfrm>
            <a:off x="685800" y="305004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685800" y="4531308"/>
            <a:ext cx="7772400" cy="1110177"/>
          </a:xfrm>
          <a:prstGeom prst="rect">
            <a:avLst/>
          </a:prstGeom>
          <a:noFill/>
          <a:ln>
            <a:noFill/>
          </a:ln>
        </p:spPr>
        <p:txBody>
          <a:bodyPr spcFirstLastPara="1" wrap="square" lIns="91425" tIns="45700" rIns="91425" bIns="45700" anchor="t" anchorCtr="0"/>
          <a:lstStyle>
            <a:lvl1pPr marR="0" lvl="0" algn="ctr" rtl="0">
              <a:spcBef>
                <a:spcPts val="720"/>
              </a:spcBef>
              <a:spcAft>
                <a:spcPts val="0"/>
              </a:spcAft>
              <a:buClr>
                <a:schemeClr val="lt1"/>
              </a:buClr>
              <a:buSzPts val="3600"/>
              <a:buFont typeface="Arial"/>
              <a:buNone/>
              <a:defRPr sz="3600" b="0" i="0" u="none" strike="noStrike" cap="none">
                <a:solidFill>
                  <a:schemeClr val="lt1"/>
                </a:solidFill>
                <a:latin typeface="Source Sans Pro"/>
                <a:ea typeface="Source Sans Pro"/>
                <a:cs typeface="Source Sans Pro"/>
                <a:sym typeface="Source Sans Pro"/>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mp; Blue highlight">
  <p:cSld name="Text &amp; Blue highlight">
    <p:bg>
      <p:bgPr>
        <a:solidFill>
          <a:srgbClr val="F2F2F2"/>
        </a:solidFill>
        <a:effectLst/>
      </p:bgPr>
    </p:bg>
    <p:spTree>
      <p:nvGrpSpPr>
        <p:cNvPr id="1" name="Shape 56"/>
        <p:cNvGrpSpPr/>
        <p:nvPr/>
      </p:nvGrpSpPr>
      <p:grpSpPr>
        <a:xfrm>
          <a:off x="0" y="0"/>
          <a:ext cx="0" cy="0"/>
          <a:chOff x="0" y="0"/>
          <a:chExt cx="0" cy="0"/>
        </a:xfrm>
      </p:grpSpPr>
      <p:pic>
        <p:nvPicPr>
          <p:cNvPr id="57" name="Shape 57"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58" name="Shape 58"/>
          <p:cNvSpPr txBox="1">
            <a:spLocks noGrp="1"/>
          </p:cNvSpPr>
          <p:nvPr>
            <p:ph type="body" idx="1"/>
          </p:nvPr>
        </p:nvSpPr>
        <p:spPr>
          <a:xfrm>
            <a:off x="457200" y="461818"/>
            <a:ext cx="3837709" cy="51261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p:nvPr/>
        </p:nvSpPr>
        <p:spPr>
          <a:xfrm>
            <a:off x="4675649" y="930564"/>
            <a:ext cx="4011151" cy="4011151"/>
          </a:xfrm>
          <a:prstGeom prst="ellipse">
            <a:avLst/>
          </a:prstGeom>
          <a:solidFill>
            <a:srgbClr val="8BC3FE"/>
          </a:solidFill>
          <a:ln w="127000"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CC35A"/>
              </a:solidFill>
              <a:latin typeface="Calibri"/>
              <a:ea typeface="Calibri"/>
              <a:cs typeface="Calibri"/>
              <a:sym typeface="Calibri"/>
            </a:endParaRPr>
          </a:p>
        </p:txBody>
      </p:sp>
      <p:sp>
        <p:nvSpPr>
          <p:cNvPr id="60" name="Shape 60"/>
          <p:cNvSpPr txBox="1">
            <a:spLocks noGrp="1"/>
          </p:cNvSpPr>
          <p:nvPr>
            <p:ph type="ctrTitle"/>
          </p:nvPr>
        </p:nvSpPr>
        <p:spPr>
          <a:xfrm>
            <a:off x="4675649" y="930564"/>
            <a:ext cx="4011151" cy="412634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Source Sans Pro"/>
              <a:buNone/>
              <a:defRPr sz="44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mp; Green Highlight">
  <p:cSld name="Text &amp; Green Highlight">
    <p:bg>
      <p:bgPr>
        <a:solidFill>
          <a:srgbClr val="F2F2F2"/>
        </a:solidFill>
        <a:effectLst/>
      </p:bgPr>
    </p:bg>
    <p:spTree>
      <p:nvGrpSpPr>
        <p:cNvPr id="1" name="Shape 61"/>
        <p:cNvGrpSpPr/>
        <p:nvPr/>
      </p:nvGrpSpPr>
      <p:grpSpPr>
        <a:xfrm>
          <a:off x="0" y="0"/>
          <a:ext cx="0" cy="0"/>
          <a:chOff x="0" y="0"/>
          <a:chExt cx="0" cy="0"/>
        </a:xfrm>
      </p:grpSpPr>
      <p:pic>
        <p:nvPicPr>
          <p:cNvPr id="62" name="Shape 62"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63" name="Shape 63"/>
          <p:cNvSpPr txBox="1">
            <a:spLocks noGrp="1"/>
          </p:cNvSpPr>
          <p:nvPr>
            <p:ph type="body" idx="1"/>
          </p:nvPr>
        </p:nvSpPr>
        <p:spPr>
          <a:xfrm>
            <a:off x="457200" y="461818"/>
            <a:ext cx="3837709" cy="51261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B4E220"/>
              </a:buClr>
              <a:buSzPts val="3200"/>
              <a:buFont typeface="Arial"/>
              <a:buChar char="•"/>
              <a:defRPr sz="3200" b="0" i="0" u="none" strike="noStrike" cap="none">
                <a:solidFill>
                  <a:srgbClr val="B4E220"/>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p:nvPr/>
        </p:nvSpPr>
        <p:spPr>
          <a:xfrm>
            <a:off x="4675649" y="930564"/>
            <a:ext cx="4011151" cy="4011151"/>
          </a:xfrm>
          <a:prstGeom prst="ellipse">
            <a:avLst/>
          </a:prstGeom>
          <a:solidFill>
            <a:srgbClr val="B4E220"/>
          </a:solidFill>
          <a:ln w="127000"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CC35A"/>
              </a:solidFill>
              <a:latin typeface="Calibri"/>
              <a:ea typeface="Calibri"/>
              <a:cs typeface="Calibri"/>
              <a:sym typeface="Calibri"/>
            </a:endParaRPr>
          </a:p>
        </p:txBody>
      </p:sp>
      <p:sp>
        <p:nvSpPr>
          <p:cNvPr id="65" name="Shape 65"/>
          <p:cNvSpPr txBox="1">
            <a:spLocks noGrp="1"/>
          </p:cNvSpPr>
          <p:nvPr>
            <p:ph type="ctrTitle"/>
          </p:nvPr>
        </p:nvSpPr>
        <p:spPr>
          <a:xfrm>
            <a:off x="4675649" y="930564"/>
            <a:ext cx="4011151" cy="412634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Source Sans Pro"/>
              <a:buNone/>
              <a:defRPr sz="44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pic>
        <p:nvPicPr>
          <p:cNvPr id="67" name="Shape 67" descr="Deele-College-Content-BG.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8" name="Shape 68"/>
          <p:cNvSpPr txBox="1">
            <a:spLocks noGrp="1"/>
          </p:cNvSpPr>
          <p:nvPr>
            <p:ph type="title"/>
          </p:nvPr>
        </p:nvSpPr>
        <p:spPr>
          <a:xfrm>
            <a:off x="1792288" y="431571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a:spLocks noGrp="1"/>
          </p:cNvSpPr>
          <p:nvPr>
            <p:ph type="pic" idx="2"/>
          </p:nvPr>
        </p:nvSpPr>
        <p:spPr>
          <a:xfrm>
            <a:off x="1792288" y="612775"/>
            <a:ext cx="5486400" cy="35782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1792288" y="488244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71"/>
        <p:cNvGrpSpPr/>
        <p:nvPr/>
      </p:nvGrpSpPr>
      <p:grpSpPr>
        <a:xfrm>
          <a:off x="0" y="0"/>
          <a:ext cx="0" cy="0"/>
          <a:chOff x="0" y="0"/>
          <a:chExt cx="0" cy="0"/>
        </a:xfrm>
      </p:grpSpPr>
      <p:pic>
        <p:nvPicPr>
          <p:cNvPr id="72" name="Shape 72" descr="Deele-End-Slide-BG.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 name="Shape 73"/>
          <p:cNvSpPr txBox="1">
            <a:spLocks noGrp="1"/>
          </p:cNvSpPr>
          <p:nvPr>
            <p:ph type="title"/>
          </p:nvPr>
        </p:nvSpPr>
        <p:spPr>
          <a:xfrm>
            <a:off x="457200" y="5818908"/>
            <a:ext cx="8229600" cy="87745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0065BD"/>
              </a:buClr>
              <a:buSzPts val="2000"/>
              <a:buFont typeface="Source Sans Pro"/>
              <a:buNone/>
              <a:defRPr sz="20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ing and Content" type="obj">
  <p:cSld name="OBJECT">
    <p:bg>
      <p:bgPr>
        <a:solidFill>
          <a:srgbClr val="F2F2F2"/>
        </a:solidFill>
        <a:effectLst/>
      </p:bgPr>
    </p:bg>
    <p:spTree>
      <p:nvGrpSpPr>
        <p:cNvPr id="1" name="Shape 19"/>
        <p:cNvGrpSpPr/>
        <p:nvPr/>
      </p:nvGrpSpPr>
      <p:grpSpPr>
        <a:xfrm>
          <a:off x="0" y="0"/>
          <a:ext cx="0" cy="0"/>
          <a:chOff x="0" y="0"/>
          <a:chExt cx="0" cy="0"/>
        </a:xfrm>
      </p:grpSpPr>
      <p:pic>
        <p:nvPicPr>
          <p:cNvPr id="20" name="Shape 20"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21" name="Shape 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3" name="Shape 23"/>
          <p:cNvCxnSpPr/>
          <p:nvPr/>
        </p:nvCxnSpPr>
        <p:spPr>
          <a:xfrm>
            <a:off x="0" y="1417638"/>
            <a:ext cx="9155239" cy="0"/>
          </a:xfrm>
          <a:prstGeom prst="straightConnector1">
            <a:avLst/>
          </a:prstGeom>
          <a:noFill/>
          <a:ln w="76200" cap="flat" cmpd="sng">
            <a:solidFill>
              <a:srgbClr val="8BC3FE"/>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ategory Slide">
  <p:cSld name="1_Category Slide">
    <p:bg>
      <p:bgPr>
        <a:solidFill>
          <a:srgbClr val="F2F2F2"/>
        </a:solidFill>
        <a:effectLst/>
      </p:bgPr>
    </p:bg>
    <p:spTree>
      <p:nvGrpSpPr>
        <p:cNvPr id="1" name="Shape 24"/>
        <p:cNvGrpSpPr/>
        <p:nvPr/>
      </p:nvGrpSpPr>
      <p:grpSpPr>
        <a:xfrm>
          <a:off x="0" y="0"/>
          <a:ext cx="0" cy="0"/>
          <a:chOff x="0" y="0"/>
          <a:chExt cx="0" cy="0"/>
        </a:xfrm>
      </p:grpSpPr>
      <p:sp>
        <p:nvSpPr>
          <p:cNvPr id="25" name="Shape 25"/>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 name="Shape 26"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8BC3FE"/>
          </a:solidFill>
          <a:ln>
            <a:noFill/>
          </a:ln>
        </p:spPr>
      </p:pic>
      <p:sp>
        <p:nvSpPr>
          <p:cNvPr id="27" name="Shape 27"/>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tegory Slide">
  <p:cSld name="Category Slide">
    <p:bg>
      <p:bgPr>
        <a:solidFill>
          <a:srgbClr val="F2F2F2"/>
        </a:solidFill>
        <a:effectLst/>
      </p:bgPr>
    </p:bg>
    <p:spTree>
      <p:nvGrpSpPr>
        <p:cNvPr id="1" name="Shape 28"/>
        <p:cNvGrpSpPr/>
        <p:nvPr/>
      </p:nvGrpSpPr>
      <p:grpSpPr>
        <a:xfrm>
          <a:off x="0" y="0"/>
          <a:ext cx="0" cy="0"/>
          <a:chOff x="0" y="0"/>
          <a:chExt cx="0" cy="0"/>
        </a:xfrm>
      </p:grpSpPr>
      <p:sp>
        <p:nvSpPr>
          <p:cNvPr id="29" name="Shape 29"/>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Shape 30"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FFB42D"/>
          </a:solidFill>
          <a:ln>
            <a:noFill/>
          </a:ln>
        </p:spPr>
      </p:pic>
      <p:sp>
        <p:nvSpPr>
          <p:cNvPr id="31" name="Shape 31"/>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ategory Slide">
  <p:cSld name="2_Category Slide">
    <p:bg>
      <p:bgPr>
        <a:solidFill>
          <a:srgbClr val="F2F2F2"/>
        </a:solidFill>
        <a:effectLst/>
      </p:bgPr>
    </p:bg>
    <p:spTree>
      <p:nvGrpSpPr>
        <p:cNvPr id="1" name="Shape 32"/>
        <p:cNvGrpSpPr/>
        <p:nvPr/>
      </p:nvGrpSpPr>
      <p:grpSpPr>
        <a:xfrm>
          <a:off x="0" y="0"/>
          <a:ext cx="0" cy="0"/>
          <a:chOff x="0" y="0"/>
          <a:chExt cx="0" cy="0"/>
        </a:xfrm>
      </p:grpSpPr>
      <p:sp>
        <p:nvSpPr>
          <p:cNvPr id="33" name="Shape 33"/>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 name="Shape 34"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B4E220"/>
          </a:solidFill>
          <a:ln>
            <a:noFill/>
          </a:ln>
        </p:spPr>
      </p:pic>
      <p:sp>
        <p:nvSpPr>
          <p:cNvPr id="35" name="Shape 35"/>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Heading and Content">
  <p:cSld name="1_Heading and Content">
    <p:bg>
      <p:bgPr>
        <a:solidFill>
          <a:srgbClr val="F2F2F2"/>
        </a:solidFill>
        <a:effectLst/>
      </p:bgPr>
    </p:bg>
    <p:spTree>
      <p:nvGrpSpPr>
        <p:cNvPr id="1" name="Shape 36"/>
        <p:cNvGrpSpPr/>
        <p:nvPr/>
      </p:nvGrpSpPr>
      <p:grpSpPr>
        <a:xfrm>
          <a:off x="0" y="0"/>
          <a:ext cx="0" cy="0"/>
          <a:chOff x="0" y="0"/>
          <a:chExt cx="0" cy="0"/>
        </a:xfrm>
      </p:grpSpPr>
      <p:pic>
        <p:nvPicPr>
          <p:cNvPr id="37" name="Shape 37"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38" name="Shape 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0" name="Shape 40"/>
          <p:cNvCxnSpPr/>
          <p:nvPr/>
        </p:nvCxnSpPr>
        <p:spPr>
          <a:xfrm>
            <a:off x="0" y="1417638"/>
            <a:ext cx="9155239" cy="0"/>
          </a:xfrm>
          <a:prstGeom prst="straightConnector1">
            <a:avLst/>
          </a:prstGeom>
          <a:noFill/>
          <a:ln w="76200" cap="flat" cmpd="sng">
            <a:solidFill>
              <a:srgbClr val="B4E220"/>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Heading and Content">
  <p:cSld name="2_Heading and Content">
    <p:bg>
      <p:bgPr>
        <a:solidFill>
          <a:srgbClr val="F2F2F2"/>
        </a:solidFill>
        <a:effectLst/>
      </p:bgPr>
    </p:bg>
    <p:spTree>
      <p:nvGrpSpPr>
        <p:cNvPr id="1" name="Shape 41"/>
        <p:cNvGrpSpPr/>
        <p:nvPr/>
      </p:nvGrpSpPr>
      <p:grpSpPr>
        <a:xfrm>
          <a:off x="0" y="0"/>
          <a:ext cx="0" cy="0"/>
          <a:chOff x="0" y="0"/>
          <a:chExt cx="0" cy="0"/>
        </a:xfrm>
      </p:grpSpPr>
      <p:pic>
        <p:nvPicPr>
          <p:cNvPr id="42" name="Shape 42"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43" name="Shape 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5" name="Shape 45"/>
          <p:cNvCxnSpPr/>
          <p:nvPr/>
        </p:nvCxnSpPr>
        <p:spPr>
          <a:xfrm>
            <a:off x="0" y="1417638"/>
            <a:ext cx="9155239" cy="0"/>
          </a:xfrm>
          <a:prstGeom prst="straightConnector1">
            <a:avLst/>
          </a:prstGeom>
          <a:noFill/>
          <a:ln w="76200" cap="flat" cmpd="sng">
            <a:solidFill>
              <a:srgbClr val="FFB42D"/>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Pic &amp; Text 50/50">
  <p:cSld name="1_Content Pic &amp; Text 50/50">
    <p:bg>
      <p:bgPr>
        <a:solidFill>
          <a:srgbClr val="F2F2F2"/>
        </a:solidFill>
        <a:effectLst/>
      </p:bgPr>
    </p:bg>
    <p:spTree>
      <p:nvGrpSpPr>
        <p:cNvPr id="1" name="Shape 46"/>
        <p:cNvGrpSpPr/>
        <p:nvPr/>
      </p:nvGrpSpPr>
      <p:grpSpPr>
        <a:xfrm>
          <a:off x="0" y="0"/>
          <a:ext cx="0" cy="0"/>
          <a:chOff x="0" y="0"/>
          <a:chExt cx="0" cy="0"/>
        </a:xfrm>
      </p:grpSpPr>
      <p:sp>
        <p:nvSpPr>
          <p:cNvPr id="47" name="Shape 47"/>
          <p:cNvSpPr/>
          <p:nvPr/>
        </p:nvSpPr>
        <p:spPr>
          <a:xfrm>
            <a:off x="4583238" y="0"/>
            <a:ext cx="4572001" cy="5832531"/>
          </a:xfrm>
          <a:prstGeom prst="rect">
            <a:avLst/>
          </a:prstGeom>
          <a:solidFill>
            <a:srgbClr val="4D4F5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 name="Shape 48"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49" name="Shape 49"/>
          <p:cNvSpPr>
            <a:spLocks noGrp="1"/>
          </p:cNvSpPr>
          <p:nvPr>
            <p:ph type="pic" idx="2"/>
          </p:nvPr>
        </p:nvSpPr>
        <p:spPr>
          <a:xfrm>
            <a:off x="0" y="0"/>
            <a:ext cx="4583238" cy="583253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4929909" y="375657"/>
            <a:ext cx="3779580" cy="523211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Orange highlight">
  <p:cSld name="Text &amp; Orange highlight">
    <p:bg>
      <p:bgPr>
        <a:solidFill>
          <a:srgbClr val="F2F2F2"/>
        </a:solidFill>
        <a:effectLst/>
      </p:bgPr>
    </p:bg>
    <p:spTree>
      <p:nvGrpSpPr>
        <p:cNvPr id="1" name="Shape 51"/>
        <p:cNvGrpSpPr/>
        <p:nvPr/>
      </p:nvGrpSpPr>
      <p:grpSpPr>
        <a:xfrm>
          <a:off x="0" y="0"/>
          <a:ext cx="0" cy="0"/>
          <a:chOff x="0" y="0"/>
          <a:chExt cx="0" cy="0"/>
        </a:xfrm>
      </p:grpSpPr>
      <p:pic>
        <p:nvPicPr>
          <p:cNvPr id="52" name="Shape 52"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53" name="Shape 53"/>
          <p:cNvSpPr txBox="1">
            <a:spLocks noGrp="1"/>
          </p:cNvSpPr>
          <p:nvPr>
            <p:ph type="body" idx="1"/>
          </p:nvPr>
        </p:nvSpPr>
        <p:spPr>
          <a:xfrm>
            <a:off x="457200" y="461818"/>
            <a:ext cx="3837709" cy="51261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p:nvPr/>
        </p:nvSpPr>
        <p:spPr>
          <a:xfrm>
            <a:off x="4675649" y="930564"/>
            <a:ext cx="4011151" cy="4011151"/>
          </a:xfrm>
          <a:prstGeom prst="ellipse">
            <a:avLst/>
          </a:prstGeom>
          <a:solidFill>
            <a:srgbClr val="FFB42D"/>
          </a:solidFill>
          <a:ln w="127000"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CC35A"/>
              </a:solidFill>
              <a:latin typeface="Calibri"/>
              <a:ea typeface="Calibri"/>
              <a:cs typeface="Calibri"/>
              <a:sym typeface="Calibri"/>
            </a:endParaRPr>
          </a:p>
        </p:txBody>
      </p:sp>
      <p:sp>
        <p:nvSpPr>
          <p:cNvPr id="55" name="Shape 55"/>
          <p:cNvSpPr txBox="1">
            <a:spLocks noGrp="1"/>
          </p:cNvSpPr>
          <p:nvPr>
            <p:ph type="ctrTitle"/>
          </p:nvPr>
        </p:nvSpPr>
        <p:spPr>
          <a:xfrm>
            <a:off x="4675649" y="930564"/>
            <a:ext cx="4011151" cy="412634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Source Sans Pro"/>
              <a:buNone/>
              <a:defRPr sz="44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299883" y="2859825"/>
            <a:ext cx="8544233" cy="167148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800"/>
              <a:buFont typeface="Source Sans Pro"/>
              <a:buNone/>
            </a:pPr>
            <a:r>
              <a:rPr lang="en-IE" sz="4800" b="0" i="0" u="none" strike="noStrike" cap="none" dirty="0">
                <a:solidFill>
                  <a:schemeClr val="lt1"/>
                </a:solidFill>
                <a:latin typeface="Source Sans Pro"/>
                <a:ea typeface="Source Sans Pro"/>
                <a:cs typeface="Source Sans Pro"/>
                <a:sym typeface="Source Sans Pro"/>
              </a:rPr>
              <a:t/>
            </a:r>
            <a:br>
              <a:rPr lang="en-IE" sz="4800" b="0" i="0" u="none" strike="noStrike" cap="none" dirty="0">
                <a:solidFill>
                  <a:schemeClr val="lt1"/>
                </a:solidFill>
                <a:latin typeface="Source Sans Pro"/>
                <a:ea typeface="Source Sans Pro"/>
                <a:cs typeface="Source Sans Pro"/>
                <a:sym typeface="Source Sans Pro"/>
              </a:rPr>
            </a:br>
            <a:r>
              <a:rPr lang="en-IE" sz="4800" b="0" i="0" u="none" strike="noStrike" cap="none" dirty="0">
                <a:solidFill>
                  <a:schemeClr val="lt1"/>
                </a:solidFill>
                <a:latin typeface="Source Sans Pro"/>
                <a:ea typeface="Source Sans Pro"/>
                <a:cs typeface="Source Sans Pro"/>
                <a:sym typeface="Source Sans Pro"/>
              </a:rPr>
              <a:t/>
            </a:r>
            <a:br>
              <a:rPr lang="en-IE" sz="4800" b="0" i="0" u="none" strike="noStrike" cap="none" dirty="0">
                <a:solidFill>
                  <a:schemeClr val="lt1"/>
                </a:solidFill>
                <a:latin typeface="Source Sans Pro"/>
                <a:ea typeface="Source Sans Pro"/>
                <a:cs typeface="Source Sans Pro"/>
                <a:sym typeface="Source Sans Pro"/>
              </a:rPr>
            </a:br>
            <a:r>
              <a:rPr lang="en-IE" sz="4000" b="0" i="0" u="none" strike="noStrike" cap="none" dirty="0">
                <a:solidFill>
                  <a:schemeClr val="lt1"/>
                </a:solidFill>
                <a:latin typeface="Source Sans Pro"/>
                <a:ea typeface="Source Sans Pro"/>
                <a:cs typeface="Source Sans Pro"/>
                <a:sym typeface="Source Sans Pro"/>
              </a:rPr>
              <a:t>Instructional Leadership </a:t>
            </a:r>
            <a:br>
              <a:rPr lang="en-IE" sz="4000" b="0" i="0" u="none" strike="noStrike" cap="none" dirty="0">
                <a:solidFill>
                  <a:schemeClr val="lt1"/>
                </a:solidFill>
                <a:latin typeface="Source Sans Pro"/>
                <a:ea typeface="Source Sans Pro"/>
                <a:cs typeface="Source Sans Pro"/>
                <a:sym typeface="Source Sans Pro"/>
              </a:rPr>
            </a:br>
            <a:r>
              <a:rPr lang="en-IE" sz="4000" b="0" i="0" u="none" strike="noStrike" cap="none" dirty="0">
                <a:solidFill>
                  <a:schemeClr val="lt1"/>
                </a:solidFill>
                <a:latin typeface="Source Sans Pro"/>
                <a:ea typeface="Source Sans Pro"/>
                <a:cs typeface="Source Sans Pro"/>
                <a:sym typeface="Source Sans Pro"/>
              </a:rPr>
              <a:t>Teams Game Tournament  </a:t>
            </a:r>
            <a:r>
              <a:rPr lang="en-IE" sz="6000" b="0" i="0" u="none" strike="noStrike" cap="none" dirty="0">
                <a:solidFill>
                  <a:schemeClr val="lt1"/>
                </a:solidFill>
                <a:latin typeface="Source Sans Pro"/>
                <a:ea typeface="Source Sans Pro"/>
                <a:cs typeface="Source Sans Pro"/>
                <a:sym typeface="Source Sans Pro"/>
              </a:rPr>
              <a:t/>
            </a:r>
            <a:br>
              <a:rPr lang="en-IE" sz="6000" b="0" i="0" u="none" strike="noStrike" cap="none" dirty="0">
                <a:solidFill>
                  <a:schemeClr val="lt1"/>
                </a:solidFill>
                <a:latin typeface="Source Sans Pro"/>
                <a:ea typeface="Source Sans Pro"/>
                <a:cs typeface="Source Sans Pro"/>
                <a:sym typeface="Source Sans Pro"/>
              </a:rPr>
            </a:br>
            <a:r>
              <a:rPr lang="en-IE" sz="6000" b="0" i="0" u="none" strike="noStrike" cap="none" dirty="0">
                <a:solidFill>
                  <a:schemeClr val="lt1"/>
                </a:solidFill>
                <a:latin typeface="Source Sans Pro"/>
                <a:ea typeface="Source Sans Pro"/>
                <a:cs typeface="Source Sans Pro"/>
                <a:sym typeface="Source Sans Pro"/>
              </a:rPr>
              <a:t>  </a:t>
            </a:r>
            <a:endParaRPr sz="6000" b="0" i="0" u="none" strike="noStrike" cap="none" dirty="0">
              <a:solidFill>
                <a:schemeClr val="lt1"/>
              </a:solidFill>
              <a:latin typeface="Source Sans Pro"/>
              <a:ea typeface="Source Sans Pro"/>
              <a:cs typeface="Source Sans Pro"/>
              <a:sym typeface="Source Sans Pro"/>
            </a:endParaRPr>
          </a:p>
        </p:txBody>
      </p:sp>
      <p:sp>
        <p:nvSpPr>
          <p:cNvPr id="80" name="Shape 80"/>
          <p:cNvSpPr txBox="1">
            <a:spLocks noGrp="1"/>
          </p:cNvSpPr>
          <p:nvPr>
            <p:ph type="subTitle" idx="1"/>
          </p:nvPr>
        </p:nvSpPr>
        <p:spPr>
          <a:xfrm>
            <a:off x="922866" y="4785308"/>
            <a:ext cx="7772400" cy="11101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endParaRPr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Teams Game Tournament</a:t>
            </a:r>
            <a:endParaRPr/>
          </a:p>
        </p:txBody>
      </p:sp>
      <p:sp>
        <p:nvSpPr>
          <p:cNvPr id="170" name="Shape 170"/>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D4F53"/>
              </a:buClr>
              <a:buSzPts val="2960"/>
              <a:buFont typeface="Arial"/>
              <a:buNone/>
            </a:pPr>
            <a:endParaRPr sz="2960" b="0" i="0" u="none" strike="noStrike" cap="none">
              <a:solidFill>
                <a:schemeClr val="dk1"/>
              </a:solidFill>
              <a:latin typeface="Source Sans Pro"/>
              <a:ea typeface="Source Sans Pro"/>
              <a:cs typeface="Source Sans Pro"/>
              <a:sym typeface="Source Sans Pro"/>
            </a:endParaRPr>
          </a:p>
          <a:p>
            <a:pPr marL="342900" marR="0" lvl="0" indent="-154940" algn="l" rtl="0">
              <a:lnSpc>
                <a:spcPct val="90000"/>
              </a:lnSpc>
              <a:spcBef>
                <a:spcPts val="592"/>
              </a:spcBef>
              <a:spcAft>
                <a:spcPts val="0"/>
              </a:spcAft>
              <a:buClr>
                <a:srgbClr val="4D4F53"/>
              </a:buClr>
              <a:buSzPts val="2960"/>
              <a:buFont typeface="Arial"/>
              <a:buNone/>
            </a:pPr>
            <a:endParaRPr sz="2960" b="0" i="0" u="none" strike="noStrike" cap="none">
              <a:solidFill>
                <a:schemeClr val="dk1"/>
              </a:solidFill>
              <a:latin typeface="Source Sans Pro"/>
              <a:ea typeface="Source Sans Pro"/>
              <a:cs typeface="Source Sans Pro"/>
              <a:sym typeface="Source Sans Pro"/>
            </a:endParaRPr>
          </a:p>
          <a:p>
            <a:pPr marL="342900" marR="0" lvl="0" indent="-154940" algn="l" rtl="0">
              <a:lnSpc>
                <a:spcPct val="90000"/>
              </a:lnSpc>
              <a:spcBef>
                <a:spcPts val="592"/>
              </a:spcBef>
              <a:spcAft>
                <a:spcPts val="0"/>
              </a:spcAft>
              <a:buClr>
                <a:srgbClr val="4D4F53"/>
              </a:buClr>
              <a:buSzPts val="2960"/>
              <a:buFont typeface="Arial"/>
              <a:buNone/>
            </a:pPr>
            <a:endParaRPr sz="2960" b="0" i="0" u="none" strike="noStrike" cap="none">
              <a:solidFill>
                <a:schemeClr val="dk1"/>
              </a:solidFill>
              <a:latin typeface="Source Sans Pro"/>
              <a:ea typeface="Source Sans Pro"/>
              <a:cs typeface="Source Sans Pro"/>
              <a:sym typeface="Source Sans Pro"/>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If the care you have pulled is a </a:t>
            </a:r>
            <a:r>
              <a:rPr lang="en-IE" sz="2960" b="1" i="0" u="none" strike="noStrike" cap="none">
                <a:solidFill>
                  <a:schemeClr val="dk1"/>
                </a:solidFill>
                <a:latin typeface="Source Sans Pro"/>
                <a:ea typeface="Source Sans Pro"/>
                <a:cs typeface="Source Sans Pro"/>
                <a:sym typeface="Source Sans Pro"/>
              </a:rPr>
              <a:t>Queen</a:t>
            </a:r>
            <a:r>
              <a:rPr lang="en-IE" sz="2960" b="0" i="0" u="none" strike="noStrike" cap="none">
                <a:solidFill>
                  <a:schemeClr val="dk1"/>
                </a:solidFill>
                <a:latin typeface="Source Sans Pro"/>
                <a:ea typeface="Source Sans Pro"/>
                <a:cs typeface="Source Sans Pro"/>
                <a:sym typeface="Source Sans Pro"/>
              </a:rPr>
              <a:t>, you get </a:t>
            </a:r>
            <a:r>
              <a:rPr lang="en-IE" sz="2960" b="1" i="0" u="none" strike="noStrike" cap="none">
                <a:solidFill>
                  <a:schemeClr val="dk1"/>
                </a:solidFill>
                <a:latin typeface="Source Sans Pro"/>
                <a:ea typeface="Source Sans Pro"/>
                <a:cs typeface="Source Sans Pro"/>
                <a:sym typeface="Source Sans Pro"/>
              </a:rPr>
              <a:t>3</a:t>
            </a:r>
            <a:r>
              <a:rPr lang="en-IE" sz="2960" b="0" i="0" u="none" strike="noStrike" cap="none">
                <a:solidFill>
                  <a:schemeClr val="dk1"/>
                </a:solidFill>
                <a:latin typeface="Source Sans Pro"/>
                <a:ea typeface="Source Sans Pro"/>
                <a:cs typeface="Source Sans Pro"/>
                <a:sym typeface="Source Sans Pro"/>
              </a:rPr>
              <a:t> bonus points for a correct answer.</a:t>
            </a:r>
            <a:endParaRPr/>
          </a:p>
          <a:p>
            <a:pPr marL="342900" marR="0" lvl="0" indent="-154940" algn="l" rtl="0">
              <a:lnSpc>
                <a:spcPct val="90000"/>
              </a:lnSpc>
              <a:spcBef>
                <a:spcPts val="592"/>
              </a:spcBef>
              <a:spcAft>
                <a:spcPts val="0"/>
              </a:spcAft>
              <a:buClr>
                <a:srgbClr val="4D4F53"/>
              </a:buClr>
              <a:buSzPts val="2960"/>
              <a:buFont typeface="Arial"/>
              <a:buNone/>
            </a:pPr>
            <a:endParaRPr sz="2960" b="0" i="0" u="none" strike="noStrike" cap="none">
              <a:solidFill>
                <a:schemeClr val="dk1"/>
              </a:solidFill>
              <a:latin typeface="Source Sans Pro"/>
              <a:ea typeface="Source Sans Pro"/>
              <a:cs typeface="Source Sans Pro"/>
              <a:sym typeface="Source Sans Pro"/>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If it is the </a:t>
            </a:r>
            <a:r>
              <a:rPr lang="en-IE" sz="2960" b="1" i="0" u="none" strike="noStrike" cap="none">
                <a:solidFill>
                  <a:schemeClr val="dk1"/>
                </a:solidFill>
                <a:latin typeface="Source Sans Pro"/>
                <a:ea typeface="Source Sans Pro"/>
                <a:cs typeface="Source Sans Pro"/>
                <a:sym typeface="Source Sans Pro"/>
              </a:rPr>
              <a:t>Queen of Hearts</a:t>
            </a:r>
            <a:r>
              <a:rPr lang="en-IE" sz="2960" b="0" i="0" u="none" strike="noStrike" cap="none">
                <a:solidFill>
                  <a:schemeClr val="dk1"/>
                </a:solidFill>
                <a:latin typeface="Source Sans Pro"/>
                <a:ea typeface="Source Sans Pro"/>
                <a:cs typeface="Source Sans Pro"/>
                <a:sym typeface="Source Sans Pro"/>
              </a:rPr>
              <a:t>, you get </a:t>
            </a:r>
            <a:r>
              <a:rPr lang="en-IE" sz="2960" b="1" i="0" u="none" strike="noStrike" cap="none">
                <a:solidFill>
                  <a:schemeClr val="dk1"/>
                </a:solidFill>
                <a:latin typeface="Source Sans Pro"/>
                <a:ea typeface="Source Sans Pro"/>
                <a:cs typeface="Source Sans Pro"/>
                <a:sym typeface="Source Sans Pro"/>
              </a:rPr>
              <a:t>five</a:t>
            </a:r>
            <a:r>
              <a:rPr lang="en-IE" sz="2960" b="0" i="0" u="none" strike="noStrike" cap="none">
                <a:solidFill>
                  <a:schemeClr val="dk1"/>
                </a:solidFill>
                <a:latin typeface="Source Sans Pro"/>
                <a:ea typeface="Source Sans Pro"/>
                <a:cs typeface="Source Sans Pro"/>
                <a:sym typeface="Source Sans Pro"/>
              </a:rPr>
              <a:t> bonus points for a correct answer.</a:t>
            </a:r>
            <a:endParaRPr sz="2960" b="0" i="0" u="none" strike="noStrike" cap="none">
              <a:solidFill>
                <a:schemeClr val="dk1"/>
              </a:solidFill>
              <a:latin typeface="Source Sans Pro"/>
              <a:ea typeface="Source Sans Pro"/>
              <a:cs typeface="Source Sans Pro"/>
              <a:sym typeface="Source Sans Pro"/>
            </a:endParaRPr>
          </a:p>
        </p:txBody>
      </p:sp>
      <p:pic>
        <p:nvPicPr>
          <p:cNvPr id="172" name="Shape 172" descr="http://s3.amazonaws.com/terracycle-us/download_resource/downloads/150/Bonus-Points2.png"/>
          <p:cNvPicPr preferRelativeResize="0"/>
          <p:nvPr/>
        </p:nvPicPr>
        <p:blipFill rotWithShape="1">
          <a:blip r:embed="rId3">
            <a:alphaModFix/>
          </a:blip>
          <a:srcRect/>
          <a:stretch/>
        </p:blipFill>
        <p:spPr>
          <a:xfrm>
            <a:off x="3510924" y="1076675"/>
            <a:ext cx="1870292" cy="19069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Academic Aim</a:t>
            </a:r>
            <a:endParaRPr sz="4400" b="0" i="0" u="none" strike="noStrike" cap="none" dirty="0">
              <a:solidFill>
                <a:srgbClr val="0065BD"/>
              </a:solidFill>
              <a:latin typeface="Source Sans Pro"/>
              <a:ea typeface="Source Sans Pro"/>
              <a:cs typeface="Source Sans Pro"/>
              <a:sym typeface="Source Sans Pro"/>
            </a:endParaRPr>
          </a:p>
        </p:txBody>
      </p:sp>
      <p:sp>
        <p:nvSpPr>
          <p:cNvPr id="87" name="Shape 87"/>
          <p:cNvSpPr txBox="1">
            <a:spLocks noGrp="1"/>
          </p:cNvSpPr>
          <p:nvPr>
            <p:ph type="body" idx="1"/>
          </p:nvPr>
        </p:nvSpPr>
        <p:spPr>
          <a:xfrm>
            <a:off x="457200" y="1611829"/>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To experience and play Teams Games Tournament</a:t>
            </a:r>
            <a:endParaRPr/>
          </a:p>
          <a:p>
            <a:pPr marL="0" marR="0" lvl="0" indent="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r"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Collaborative Task:</a:t>
            </a:r>
            <a:endParaRPr/>
          </a:p>
          <a:p>
            <a:pPr marL="742950" marR="0" lvl="1" indent="-285750" algn="r" rtl="0">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Equal Participation, </a:t>
            </a:r>
            <a:endParaRPr/>
          </a:p>
          <a:p>
            <a:pPr marL="742950" marR="0" lvl="1" indent="-285750" algn="r" rtl="0">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Allocation of group,</a:t>
            </a:r>
            <a:endParaRPr sz="2800" b="0" i="0" u="none" strike="noStrike" cap="none">
              <a:solidFill>
                <a:schemeClr val="dk1"/>
              </a:solidFill>
              <a:latin typeface="Source Sans Pro"/>
              <a:ea typeface="Source Sans Pro"/>
              <a:cs typeface="Source Sans Pro"/>
              <a:sym typeface="Source Sans Pro"/>
            </a:endParaRPr>
          </a:p>
          <a:p>
            <a:pPr marL="742950" marR="0" lvl="1" indent="-285750" algn="r" rtl="0">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 Play game.</a:t>
            </a:r>
            <a:endParaRPr sz="2800" b="0" i="0" u="none" strike="noStrike" cap="none">
              <a:solidFill>
                <a:schemeClr val="dk1"/>
              </a:solidFill>
              <a:latin typeface="Source Sans Pro"/>
              <a:ea typeface="Source Sans Pro"/>
              <a:cs typeface="Source Sans Pro"/>
              <a:sym typeface="Source Sans Pro"/>
            </a:endParaRPr>
          </a:p>
        </p:txBody>
      </p:sp>
      <p:pic>
        <p:nvPicPr>
          <p:cNvPr id="88" name="Shape 88" descr="http://wikiscreatingcollaborativelearningspaces.pbworks.com/f/1359101039/Screen%20shot%202013-01-25%20at%2012.02.55%20AM.png"/>
          <p:cNvPicPr preferRelativeResize="0"/>
          <p:nvPr/>
        </p:nvPicPr>
        <p:blipFill rotWithShape="1">
          <a:blip r:embed="rId3">
            <a:alphaModFix/>
          </a:blip>
          <a:srcRect/>
          <a:stretch/>
        </p:blipFill>
        <p:spPr>
          <a:xfrm>
            <a:off x="132983" y="3227944"/>
            <a:ext cx="3804210" cy="2536140"/>
          </a:xfrm>
          <a:prstGeom prst="rect">
            <a:avLst/>
          </a:prstGeom>
          <a:solidFill>
            <a:schemeClr val="lt1"/>
          </a:solidFill>
          <a:ln w="25400" cap="flat" cmpd="sng">
            <a:solidFill>
              <a:schemeClr val="accent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Why use IL?</a:t>
            </a:r>
            <a:endParaRPr sz="4400" b="0" i="0" u="none" strike="noStrike" cap="none">
              <a:solidFill>
                <a:srgbClr val="0065BD"/>
              </a:solidFill>
              <a:latin typeface="Source Sans Pro"/>
              <a:ea typeface="Source Sans Pro"/>
              <a:cs typeface="Source Sans Pro"/>
              <a:sym typeface="Source Sans Pro"/>
            </a:endParaRPr>
          </a:p>
        </p:txBody>
      </p:sp>
      <p:sp>
        <p:nvSpPr>
          <p:cNvPr id="95" name="Shape 95"/>
          <p:cNvSpPr txBox="1">
            <a:spLocks noGrp="1"/>
          </p:cNvSpPr>
          <p:nvPr>
            <p:ph type="body" idx="1"/>
          </p:nvPr>
        </p:nvSpPr>
        <p:spPr>
          <a:xfrm>
            <a:off x="170481" y="1586754"/>
            <a:ext cx="4386022" cy="411662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2590"/>
              <a:buFont typeface="Arial"/>
              <a:buNone/>
            </a:pPr>
            <a:r>
              <a:rPr lang="en-IE" sz="2590" b="1" i="0" u="none" strike="noStrike" cap="none">
                <a:solidFill>
                  <a:schemeClr val="dk1"/>
                </a:solidFill>
                <a:latin typeface="Source Sans Pro"/>
                <a:ea typeface="Source Sans Pro"/>
                <a:cs typeface="Source Sans Pro"/>
                <a:sym typeface="Source Sans Pro"/>
              </a:rPr>
              <a:t>Strategies, skills and tactics </a:t>
            </a:r>
            <a:endParaRPr/>
          </a:p>
          <a:p>
            <a:pPr marL="566928" marR="0" lvl="0" indent="-457200" algn="l" rtl="0">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Student learning </a:t>
            </a:r>
            <a:endParaRPr/>
          </a:p>
          <a:p>
            <a:pPr marL="566928" marR="0" lvl="0" indent="-457200" algn="l" rtl="0">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Safe environment </a:t>
            </a:r>
            <a:endParaRPr/>
          </a:p>
          <a:p>
            <a:pPr marL="566928" marR="0" lvl="0" indent="-457200" algn="l" rtl="0">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Educational reform </a:t>
            </a:r>
            <a:endParaRPr/>
          </a:p>
          <a:p>
            <a:pPr marL="966978" marR="0" lvl="1" indent="-457200" algn="l" rtl="0">
              <a:spcBef>
                <a:spcPts val="444"/>
              </a:spcBef>
              <a:spcAft>
                <a:spcPts val="0"/>
              </a:spcAft>
              <a:buClr>
                <a:schemeClr val="dk1"/>
              </a:buClr>
              <a:buSzPts val="2220"/>
              <a:buFont typeface="Arial"/>
              <a:buChar char="–"/>
            </a:pPr>
            <a:r>
              <a:rPr lang="en-IE" sz="2220" b="0" i="0" u="none" strike="noStrike" cap="none">
                <a:solidFill>
                  <a:schemeClr val="dk1"/>
                </a:solidFill>
                <a:latin typeface="Source Sans Pro"/>
                <a:ea typeface="Source Sans Pro"/>
                <a:cs typeface="Source Sans Pro"/>
                <a:sym typeface="Source Sans Pro"/>
              </a:rPr>
              <a:t>SSE/New Junior Cycle/L&amp;N </a:t>
            </a:r>
            <a:endParaRPr/>
          </a:p>
          <a:p>
            <a:pPr marL="966978" marR="0" lvl="1" indent="-457200" algn="l" rtl="0">
              <a:spcBef>
                <a:spcPts val="444"/>
              </a:spcBef>
              <a:spcAft>
                <a:spcPts val="0"/>
              </a:spcAft>
              <a:buClr>
                <a:schemeClr val="dk1"/>
              </a:buClr>
              <a:buSzPts val="2220"/>
              <a:buFont typeface="Arial"/>
              <a:buNone/>
            </a:pPr>
            <a:r>
              <a:rPr lang="en-IE" sz="2220" b="0" i="0" u="none" strike="noStrike" cap="none">
                <a:solidFill>
                  <a:schemeClr val="dk1"/>
                </a:solidFill>
                <a:latin typeface="Source Sans Pro"/>
                <a:ea typeface="Source Sans Pro"/>
                <a:cs typeface="Source Sans Pro"/>
                <a:sym typeface="Source Sans Pro"/>
              </a:rPr>
              <a:t>&amp; Assessment</a:t>
            </a:r>
            <a:endParaRPr/>
          </a:p>
          <a:p>
            <a:pPr marL="566928" marR="0" lvl="0" indent="-457200" algn="l" rtl="0">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School improvement and evaluation </a:t>
            </a:r>
            <a:endParaRPr/>
          </a:p>
        </p:txBody>
      </p:sp>
      <p:pic>
        <p:nvPicPr>
          <p:cNvPr id="97" name="Shape 97" descr="http://www.fansherportfolio.com/uploads/4/6/4/5/4645633/4505602.jpg?379"/>
          <p:cNvPicPr preferRelativeResize="0"/>
          <p:nvPr/>
        </p:nvPicPr>
        <p:blipFill rotWithShape="1">
          <a:blip r:embed="rId3">
            <a:alphaModFix/>
          </a:blip>
          <a:srcRect/>
          <a:stretch/>
        </p:blipFill>
        <p:spPr>
          <a:xfrm>
            <a:off x="4699000" y="1586755"/>
            <a:ext cx="4116620" cy="4116620"/>
          </a:xfrm>
          <a:prstGeom prst="rect">
            <a:avLst/>
          </a:prstGeom>
          <a:solidFill>
            <a:schemeClr val="lt1"/>
          </a:solidFill>
          <a:ln w="25400" cap="flat" cmpd="sng">
            <a:solidFill>
              <a:schemeClr val="accent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807029" y="3998563"/>
            <a:ext cx="3102428" cy="1953880"/>
          </a:xfrm>
          <a:prstGeom prst="ellipse">
            <a:avLst/>
          </a:prstGeom>
          <a:gradFill>
            <a:gsLst>
              <a:gs pos="0">
                <a:srgbClr val="00B0FF"/>
              </a:gs>
              <a:gs pos="100000">
                <a:srgbClr val="72D8FF"/>
              </a:gs>
            </a:gsLst>
            <a:lin ang="16200000" scaled="0"/>
          </a:gradFill>
          <a:ln w="9525" cap="flat" cmpd="sng">
            <a:solidFill>
              <a:srgbClr val="00A0E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E" sz="2400" b="1" dirty="0">
                <a:solidFill>
                  <a:schemeClr val="dk2"/>
                </a:solidFill>
                <a:latin typeface="Calibri"/>
                <a:ea typeface="Calibri"/>
                <a:cs typeface="Calibri"/>
                <a:sym typeface="Calibri"/>
              </a:rPr>
              <a:t>Assessment for </a:t>
            </a:r>
            <a:r>
              <a:rPr lang="en-IE" sz="2400" b="1" dirty="0" smtClean="0">
                <a:solidFill>
                  <a:schemeClr val="dk2"/>
                </a:solidFill>
                <a:latin typeface="Calibri"/>
                <a:ea typeface="Calibri"/>
                <a:cs typeface="Calibri"/>
                <a:sym typeface="Calibri"/>
              </a:rPr>
              <a:t>Learning</a:t>
            </a:r>
            <a:endParaRPr lang="en-IE" sz="2400" b="1" dirty="0">
              <a:solidFill>
                <a:schemeClr val="dk2"/>
              </a:solidFill>
              <a:latin typeface="Calibri"/>
              <a:ea typeface="Calibri"/>
              <a:cs typeface="Calibri"/>
              <a:sym typeface="Calibri"/>
            </a:endParaRPr>
          </a:p>
          <a:p>
            <a:pPr marL="0" marR="0" lvl="0" indent="0" algn="ctr" rtl="0">
              <a:spcBef>
                <a:spcPts val="0"/>
              </a:spcBef>
              <a:spcAft>
                <a:spcPts val="0"/>
              </a:spcAft>
              <a:buNone/>
            </a:pPr>
            <a:endParaRPr b="1" dirty="0">
              <a:solidFill>
                <a:schemeClr val="dk2"/>
              </a:solidFill>
              <a:latin typeface="Calibri"/>
              <a:ea typeface="Calibri"/>
              <a:cs typeface="Calibri"/>
              <a:sym typeface="Calibri"/>
            </a:endParaRPr>
          </a:p>
          <a:p>
            <a:pPr marL="0" marR="0" lvl="0" indent="0" algn="ctr" rtl="0">
              <a:spcBef>
                <a:spcPts val="0"/>
              </a:spcBef>
              <a:spcAft>
                <a:spcPts val="0"/>
              </a:spcAft>
              <a:buNone/>
            </a:pPr>
            <a:r>
              <a:rPr lang="en-IE" sz="2400" b="1" dirty="0">
                <a:solidFill>
                  <a:schemeClr val="dk2"/>
                </a:solidFill>
                <a:latin typeface="Calibri"/>
                <a:ea typeface="Calibri"/>
                <a:cs typeface="Calibri"/>
                <a:sym typeface="Calibri"/>
              </a:rPr>
              <a:t>Assessment as Learning</a:t>
            </a:r>
            <a:endParaRPr sz="2400" b="1" dirty="0">
              <a:solidFill>
                <a:schemeClr val="dk2"/>
              </a:solidFill>
              <a:latin typeface="Calibri"/>
              <a:ea typeface="Calibri"/>
              <a:cs typeface="Calibri"/>
              <a:sym typeface="Calibri"/>
            </a:endParaRPr>
          </a:p>
        </p:txBody>
      </p:sp>
      <p:sp>
        <p:nvSpPr>
          <p:cNvPr id="104" name="Shape 104"/>
          <p:cNvSpPr txBox="1">
            <a:spLocks noGrp="1"/>
          </p:cNvSpPr>
          <p:nvPr>
            <p:ph type="title"/>
          </p:nvPr>
        </p:nvSpPr>
        <p:spPr>
          <a:xfrm>
            <a:off x="1470" y="-3015"/>
            <a:ext cx="9075224" cy="10485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dirty="0" smtClean="0">
                <a:solidFill>
                  <a:srgbClr val="0065BD"/>
                </a:solidFill>
                <a:latin typeface="Source Sans Pro"/>
                <a:ea typeface="Source Sans Pro"/>
                <a:cs typeface="Source Sans Pro"/>
                <a:sym typeface="Source Sans Pro"/>
              </a:rPr>
              <a:t>Teams </a:t>
            </a:r>
            <a:r>
              <a:rPr lang="en-IE" sz="3959" b="0" i="0" u="none" strike="noStrike" cap="none" dirty="0">
                <a:solidFill>
                  <a:srgbClr val="0065BD"/>
                </a:solidFill>
                <a:latin typeface="Source Sans Pro"/>
                <a:ea typeface="Source Sans Pro"/>
                <a:cs typeface="Source Sans Pro"/>
                <a:sym typeface="Source Sans Pro"/>
              </a:rPr>
              <a:t>Game </a:t>
            </a:r>
            <a:r>
              <a:rPr lang="en-IE" sz="3959" b="0" i="0" u="none" strike="noStrike" cap="none" dirty="0" smtClean="0">
                <a:solidFill>
                  <a:srgbClr val="0065BD"/>
                </a:solidFill>
                <a:latin typeface="Source Sans Pro"/>
                <a:ea typeface="Source Sans Pro"/>
                <a:cs typeface="Source Sans Pro"/>
                <a:sym typeface="Source Sans Pro"/>
              </a:rPr>
              <a:t>Tournament</a:t>
            </a:r>
            <a:r>
              <a:rPr lang="en-IE" sz="3959" dirty="0" smtClean="0"/>
              <a:t> </a:t>
            </a:r>
            <a:r>
              <a:rPr lang="en-IE" sz="3959" b="0" i="0" u="none" strike="noStrike" cap="none" dirty="0" smtClean="0">
                <a:solidFill>
                  <a:srgbClr val="0065BD"/>
                </a:solidFill>
                <a:latin typeface="Source Sans Pro"/>
                <a:ea typeface="Source Sans Pro"/>
                <a:cs typeface="Source Sans Pro"/>
                <a:sym typeface="Source Sans Pro"/>
              </a:rPr>
              <a:t>Aims </a:t>
            </a:r>
            <a:r>
              <a:rPr lang="en-IE" sz="3959" b="0" i="0" u="none" strike="noStrike" cap="none" dirty="0">
                <a:solidFill>
                  <a:srgbClr val="0065BD"/>
                </a:solidFill>
                <a:latin typeface="Source Sans Pro"/>
                <a:ea typeface="Source Sans Pro"/>
                <a:cs typeface="Source Sans Pro"/>
                <a:sym typeface="Source Sans Pro"/>
              </a:rPr>
              <a:t>&amp; Benefits</a:t>
            </a:r>
            <a:endParaRPr sz="3959" b="0" i="0" u="none" strike="noStrike" cap="none" dirty="0">
              <a:solidFill>
                <a:srgbClr val="0065BD"/>
              </a:solidFill>
              <a:latin typeface="Source Sans Pro"/>
              <a:ea typeface="Source Sans Pro"/>
              <a:cs typeface="Source Sans Pro"/>
              <a:sym typeface="Source Sans Pro"/>
            </a:endParaRPr>
          </a:p>
        </p:txBody>
      </p:sp>
      <p:sp>
        <p:nvSpPr>
          <p:cNvPr id="105" name="Shape 105"/>
          <p:cNvSpPr txBox="1">
            <a:spLocks noGrp="1"/>
          </p:cNvSpPr>
          <p:nvPr>
            <p:ph type="body" idx="1"/>
          </p:nvPr>
        </p:nvSpPr>
        <p:spPr>
          <a:xfrm>
            <a:off x="4539082" y="1828800"/>
            <a:ext cx="4536143" cy="383091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lnSpc>
                <a:spcPct val="150000"/>
              </a:lnSpc>
              <a:spcBef>
                <a:spcPts val="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Co-operative learning </a:t>
            </a:r>
            <a:endParaRPr/>
          </a:p>
          <a:p>
            <a:pPr marL="566928" marR="0" lvl="0" indent="-457200" algn="l" rtl="0">
              <a:lnSpc>
                <a:spcPct val="15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Social construction </a:t>
            </a:r>
            <a:endParaRPr/>
          </a:p>
          <a:p>
            <a:pPr marL="566928" marR="0" lvl="0" indent="-457200" algn="l" rtl="0">
              <a:lnSpc>
                <a:spcPct val="15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Formative assessment</a:t>
            </a:r>
            <a:endParaRPr/>
          </a:p>
          <a:p>
            <a:pPr marL="566928" marR="0" lvl="0" indent="-457200" algn="l" rtl="0">
              <a:lnSpc>
                <a:spcPct val="15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Literacy and numeracy </a:t>
            </a:r>
            <a:endParaRPr/>
          </a:p>
          <a:p>
            <a:pPr marL="566928" marR="0" lvl="0" indent="-457200" algn="l" rtl="0">
              <a:lnSpc>
                <a:spcPct val="15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Independent Learning</a:t>
            </a:r>
            <a:endParaRPr/>
          </a:p>
          <a:p>
            <a:pPr marL="342900" marR="0" lvl="0" indent="-13970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p:txBody>
      </p:sp>
      <p:pic>
        <p:nvPicPr>
          <p:cNvPr id="107" name="Shape 107" descr="https://www.bwdsb.on.ca/assessment/02C52172-002F4D84.2/12032008_12148_1.gif?src=.PNG"/>
          <p:cNvPicPr preferRelativeResize="0"/>
          <p:nvPr/>
        </p:nvPicPr>
        <p:blipFill rotWithShape="1">
          <a:blip r:embed="rId3">
            <a:alphaModFix/>
          </a:blip>
          <a:srcRect/>
          <a:stretch/>
        </p:blipFill>
        <p:spPr>
          <a:xfrm>
            <a:off x="457200" y="1014682"/>
            <a:ext cx="3737359" cy="2782403"/>
          </a:xfrm>
          <a:prstGeom prst="rect">
            <a:avLst/>
          </a:prstGeom>
          <a:solidFill>
            <a:schemeClr val="lt1"/>
          </a:solidFill>
          <a:ln w="25400" cap="flat" cmpd="sng">
            <a:solidFill>
              <a:schemeClr val="accent2"/>
            </a:solidFill>
            <a:prstDash val="solid"/>
            <a:round/>
            <a:headEnd type="none" w="sm" len="sm"/>
            <a:tailEnd type="none" w="sm" len="sm"/>
          </a:ln>
        </p:spPr>
      </p:pic>
      <p:cxnSp>
        <p:nvCxnSpPr>
          <p:cNvPr id="108" name="Shape 108"/>
          <p:cNvCxnSpPr/>
          <p:nvPr/>
        </p:nvCxnSpPr>
        <p:spPr>
          <a:xfrm flipH="1">
            <a:off x="4194559" y="3797085"/>
            <a:ext cx="534398" cy="402956"/>
          </a:xfrm>
          <a:prstGeom prst="straightConnector1">
            <a:avLst/>
          </a:prstGeom>
          <a:noFill/>
          <a:ln w="57150" cap="flat" cmpd="sng">
            <a:solidFill>
              <a:srgbClr val="8BC3FE"/>
            </a:solidFill>
            <a:prstDash val="solid"/>
            <a:round/>
            <a:headEnd type="none" w="sm" len="sm"/>
            <a:tailEnd type="triangle" w="med" len="med"/>
          </a:ln>
          <a:effectLst>
            <a:outerShdw blurRad="40000" dist="20000" dir="5400000" rotWithShape="0">
              <a:srgbClr val="000000">
                <a:alpha val="37647"/>
              </a:srgbClr>
            </a:outerShdw>
          </a:effectLst>
        </p:spPr>
      </p:cxnSp>
      <p:sp>
        <p:nvSpPr>
          <p:cNvPr id="109" name="Shape 109"/>
          <p:cNvSpPr/>
          <p:nvPr/>
        </p:nvSpPr>
        <p:spPr>
          <a:xfrm>
            <a:off x="201478" y="4200041"/>
            <a:ext cx="1720312" cy="1465408"/>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E" sz="1800">
                <a:solidFill>
                  <a:schemeClr val="lt1"/>
                </a:solidFill>
                <a:latin typeface="Calibri"/>
                <a:ea typeface="Calibri"/>
                <a:cs typeface="Calibri"/>
                <a:sym typeface="Calibri"/>
              </a:rPr>
              <a:t>Summative Assessment</a:t>
            </a:r>
            <a:endParaRPr/>
          </a:p>
          <a:p>
            <a:pPr marL="0" marR="0" lvl="0" indent="0" algn="ctr" rtl="0">
              <a:spcBef>
                <a:spcPts val="0"/>
              </a:spcBef>
              <a:spcAft>
                <a:spcPts val="0"/>
              </a:spcAft>
              <a:buNone/>
            </a:pPr>
            <a:r>
              <a:rPr lang="en-IE" sz="1800">
                <a:solidFill>
                  <a:schemeClr val="lt1"/>
                </a:solidFill>
                <a:latin typeface="Calibri"/>
                <a:ea typeface="Calibri"/>
                <a:cs typeface="Calibri"/>
                <a:sym typeface="Calibri"/>
              </a:rPr>
              <a:t>Leaving and Junior Cert</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300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500"/>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descr="http://career-intelligence.com/wp-content/uploads/2014/01/motivating-your-employees.jpg"/>
          <p:cNvPicPr preferRelativeResize="0"/>
          <p:nvPr/>
        </p:nvPicPr>
        <p:blipFill rotWithShape="1">
          <a:blip r:embed="rId3">
            <a:alphaModFix/>
          </a:blip>
          <a:srcRect/>
          <a:stretch/>
        </p:blipFill>
        <p:spPr>
          <a:xfrm rot="-926863">
            <a:off x="5647477" y="1501509"/>
            <a:ext cx="2961642" cy="1988649"/>
          </a:xfrm>
          <a:prstGeom prst="rect">
            <a:avLst/>
          </a:prstGeom>
          <a:solidFill>
            <a:schemeClr val="lt1"/>
          </a:solidFill>
          <a:ln w="25400" cap="flat" cmpd="sng">
            <a:solidFill>
              <a:schemeClr val="accent2"/>
            </a:solidFill>
            <a:prstDash val="solid"/>
            <a:round/>
            <a:headEnd type="none" w="sm" len="sm"/>
            <a:tailEnd type="none" w="sm" len="sm"/>
          </a:ln>
        </p:spPr>
      </p:pic>
      <p:sp>
        <p:nvSpPr>
          <p:cNvPr id="116" name="Shape 116"/>
          <p:cNvSpPr txBox="1">
            <a:spLocks noGrp="1"/>
          </p:cNvSpPr>
          <p:nvPr>
            <p:ph type="title"/>
          </p:nvPr>
        </p:nvSpPr>
        <p:spPr>
          <a:xfrm>
            <a:off x="323528"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a:solidFill>
                  <a:srgbClr val="0065BD"/>
                </a:solidFill>
                <a:latin typeface="Source Sans Pro"/>
                <a:ea typeface="Source Sans Pro"/>
                <a:cs typeface="Source Sans Pro"/>
                <a:sym typeface="Source Sans Pro"/>
              </a:rPr>
              <a:t>Teams Game Tournament - Objectives</a:t>
            </a:r>
            <a:endParaRPr sz="3959" b="0" i="0" u="none" strike="noStrike" cap="none">
              <a:solidFill>
                <a:srgbClr val="0065BD"/>
              </a:solidFill>
              <a:latin typeface="Source Sans Pro"/>
              <a:ea typeface="Source Sans Pro"/>
              <a:cs typeface="Source Sans Pro"/>
              <a:sym typeface="Source Sans Pro"/>
            </a:endParaRPr>
          </a:p>
        </p:txBody>
      </p:sp>
      <p:sp>
        <p:nvSpPr>
          <p:cNvPr id="117" name="Shape 117"/>
          <p:cNvSpPr txBox="1">
            <a:spLocks noGrp="1"/>
          </p:cNvSpPr>
          <p:nvPr>
            <p:ph type="body" idx="1"/>
          </p:nvPr>
        </p:nvSpPr>
        <p:spPr>
          <a:xfrm>
            <a:off x="407054" y="1741714"/>
            <a:ext cx="4847117" cy="704924"/>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a:solidFill>
                  <a:schemeClr val="dk1"/>
                </a:solidFill>
                <a:latin typeface="Source Sans Pro"/>
                <a:ea typeface="Source Sans Pro"/>
                <a:cs typeface="Source Sans Pro"/>
                <a:sym typeface="Source Sans Pro"/>
              </a:rPr>
              <a:t>Academic achievement  </a:t>
            </a:r>
            <a:endParaRPr/>
          </a:p>
          <a:p>
            <a:pPr marL="109728" marR="0" lvl="0" indent="0" algn="l" rtl="0">
              <a:spcBef>
                <a:spcPts val="660"/>
              </a:spcBef>
              <a:spcAft>
                <a:spcPts val="0"/>
              </a:spcAft>
              <a:buClr>
                <a:srgbClr val="4D4F53"/>
              </a:buClr>
              <a:buSzPts val="3300"/>
              <a:buFont typeface="Arial"/>
              <a:buNone/>
            </a:pPr>
            <a:endParaRPr sz="3300" b="0" i="0" u="none" strike="noStrike" cap="none">
              <a:solidFill>
                <a:srgbClr val="FF0000"/>
              </a:solidFill>
              <a:latin typeface="Source Sans Pro"/>
              <a:ea typeface="Source Sans Pro"/>
              <a:cs typeface="Source Sans Pro"/>
              <a:sym typeface="Source Sans Pro"/>
            </a:endParaRPr>
          </a:p>
        </p:txBody>
      </p:sp>
      <p:sp>
        <p:nvSpPr>
          <p:cNvPr id="119" name="Shape 119"/>
          <p:cNvSpPr txBox="1"/>
          <p:nvPr/>
        </p:nvSpPr>
        <p:spPr>
          <a:xfrm>
            <a:off x="1988349" y="2840750"/>
            <a:ext cx="3045150" cy="72616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a:solidFill>
                  <a:schemeClr val="dk1"/>
                </a:solidFill>
                <a:latin typeface="Source Sans Pro"/>
                <a:ea typeface="Source Sans Pro"/>
                <a:cs typeface="Source Sans Pro"/>
                <a:sym typeface="Source Sans Pro"/>
              </a:rPr>
              <a:t>Motivation  </a:t>
            </a:r>
            <a:endParaRPr/>
          </a:p>
          <a:p>
            <a:pPr marL="109728" marR="0" lvl="0" indent="0" algn="l" rtl="0">
              <a:spcBef>
                <a:spcPts val="660"/>
              </a:spcBef>
              <a:spcAft>
                <a:spcPts val="0"/>
              </a:spcAft>
              <a:buClr>
                <a:srgbClr val="4D4F53"/>
              </a:buClr>
              <a:buSzPts val="3300"/>
              <a:buFont typeface="Arial"/>
              <a:buNone/>
            </a:pPr>
            <a:endParaRPr sz="3300">
              <a:solidFill>
                <a:srgbClr val="FF0000"/>
              </a:solidFill>
              <a:latin typeface="Source Sans Pro"/>
              <a:ea typeface="Source Sans Pro"/>
              <a:cs typeface="Source Sans Pro"/>
              <a:sym typeface="Source Sans Pro"/>
            </a:endParaRPr>
          </a:p>
        </p:txBody>
      </p:sp>
      <p:sp>
        <p:nvSpPr>
          <p:cNvPr id="120" name="Shape 120"/>
          <p:cNvSpPr txBox="1"/>
          <p:nvPr/>
        </p:nvSpPr>
        <p:spPr>
          <a:xfrm>
            <a:off x="2844631" y="3954518"/>
            <a:ext cx="4377735" cy="69528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a:solidFill>
                  <a:schemeClr val="dk1"/>
                </a:solidFill>
                <a:latin typeface="Source Sans Pro"/>
                <a:ea typeface="Source Sans Pro"/>
                <a:cs typeface="Source Sans Pro"/>
                <a:sym typeface="Source Sans Pro"/>
              </a:rPr>
              <a:t>Peer tutoring </a:t>
            </a:r>
            <a:endParaRPr/>
          </a:p>
          <a:p>
            <a:pPr marL="109728" marR="0" lvl="0" indent="0" algn="l" rtl="0">
              <a:spcBef>
                <a:spcPts val="660"/>
              </a:spcBef>
              <a:spcAft>
                <a:spcPts val="0"/>
              </a:spcAft>
              <a:buClr>
                <a:srgbClr val="4D4F53"/>
              </a:buClr>
              <a:buSzPts val="3300"/>
              <a:buFont typeface="Arial"/>
              <a:buNone/>
            </a:pPr>
            <a:endParaRPr sz="3300">
              <a:solidFill>
                <a:srgbClr val="FF0000"/>
              </a:solidFill>
              <a:latin typeface="Source Sans Pro"/>
              <a:ea typeface="Source Sans Pro"/>
              <a:cs typeface="Source Sans Pro"/>
              <a:sym typeface="Source Sans Pro"/>
            </a:endParaRPr>
          </a:p>
        </p:txBody>
      </p:sp>
      <p:pic>
        <p:nvPicPr>
          <p:cNvPr id="121" name="Shape 121" descr="https://upload.wikimedia.org/wikipedia/commons/4/45/What's_your_motivation%3F_(4504724163).jpg"/>
          <p:cNvPicPr preferRelativeResize="0"/>
          <p:nvPr/>
        </p:nvPicPr>
        <p:blipFill rotWithShape="1">
          <a:blip r:embed="rId4">
            <a:alphaModFix/>
          </a:blip>
          <a:srcRect l="63465" t="3464" r="7212" b="28847"/>
          <a:stretch/>
        </p:blipFill>
        <p:spPr>
          <a:xfrm rot="958504">
            <a:off x="646177" y="3605346"/>
            <a:ext cx="1335199" cy="1730813"/>
          </a:xfrm>
          <a:prstGeom prst="rect">
            <a:avLst/>
          </a:prstGeom>
          <a:solidFill>
            <a:schemeClr val="lt1"/>
          </a:solidFill>
          <a:ln w="25400" cap="flat" cmpd="sng">
            <a:solidFill>
              <a:schemeClr val="accent2"/>
            </a:solidFill>
            <a:prstDash val="solid"/>
            <a:round/>
            <a:headEnd type="none" w="sm" len="sm"/>
            <a:tailEnd type="none" w="sm" len="sm"/>
          </a:ln>
        </p:spPr>
      </p:pic>
      <p:sp>
        <p:nvSpPr>
          <p:cNvPr id="122" name="Shape 122"/>
          <p:cNvSpPr txBox="1"/>
          <p:nvPr/>
        </p:nvSpPr>
        <p:spPr>
          <a:xfrm>
            <a:off x="4215176" y="4901314"/>
            <a:ext cx="4605294" cy="61594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a:solidFill>
                  <a:schemeClr val="dk1"/>
                </a:solidFill>
                <a:latin typeface="Source Sans Pro"/>
                <a:ea typeface="Source Sans Pro"/>
                <a:cs typeface="Source Sans Pro"/>
                <a:sym typeface="Source Sans Pro"/>
              </a:rPr>
              <a:t>Real life application</a:t>
            </a:r>
            <a:r>
              <a:rPr lang="en-IE" sz="3300">
                <a:solidFill>
                  <a:srgbClr val="FF0000"/>
                </a:solidFill>
                <a:latin typeface="Source Sans Pro"/>
                <a:ea typeface="Source Sans Pro"/>
                <a:cs typeface="Source Sans Pro"/>
                <a:sym typeface="Source Sans Pro"/>
              </a:rPr>
              <a:t> </a:t>
            </a:r>
            <a:endParaRPr/>
          </a:p>
          <a:p>
            <a:pPr marL="109728" marR="0" lvl="0" indent="0" algn="l" rtl="0">
              <a:spcBef>
                <a:spcPts val="660"/>
              </a:spcBef>
              <a:spcAft>
                <a:spcPts val="0"/>
              </a:spcAft>
              <a:buClr>
                <a:srgbClr val="4D4F53"/>
              </a:buClr>
              <a:buSzPts val="3300"/>
              <a:buFont typeface="Arial"/>
              <a:buNone/>
            </a:pPr>
            <a:endParaRPr sz="3300">
              <a:solidFill>
                <a:srgbClr val="FF0000"/>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5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5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0" end="0"/>
                                            </p:txEl>
                                          </p:spTgt>
                                        </p:tgtEl>
                                        <p:attrNameLst>
                                          <p:attrName>style.visibility</p:attrName>
                                        </p:attrNameLst>
                                      </p:cBhvr>
                                      <p:to>
                                        <p:strVal val="visible"/>
                                      </p:to>
                                    </p:set>
                                    <p:animEffect transition="in" filter="fade">
                                      <p:cBhvr>
                                        <p:cTn id="17" dur="500"/>
                                        <p:tgtEl>
                                          <p:spTgt spid="1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1" end="1"/>
                                            </p:txEl>
                                          </p:spTgt>
                                        </p:tgtEl>
                                        <p:attrNameLst>
                                          <p:attrName>style.visibility</p:attrName>
                                        </p:attrNameLst>
                                      </p:cBhvr>
                                      <p:to>
                                        <p:strVal val="visible"/>
                                      </p:to>
                                    </p:set>
                                    <p:animEffect transition="in" filter="fade">
                                      <p:cBhvr>
                                        <p:cTn id="22" dur="500"/>
                                        <p:tgtEl>
                                          <p:spTgt spid="1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xEl>
                                              <p:pRg st="0" end="0"/>
                                            </p:txEl>
                                          </p:spTgt>
                                        </p:tgtEl>
                                        <p:attrNameLst>
                                          <p:attrName>style.visibility</p:attrName>
                                        </p:attrNameLst>
                                      </p:cBhvr>
                                      <p:to>
                                        <p:strVal val="visible"/>
                                      </p:to>
                                    </p:set>
                                    <p:animEffect transition="in" filter="fade">
                                      <p:cBhvr>
                                        <p:cTn id="27" dur="500"/>
                                        <p:tgtEl>
                                          <p:spTgt spid="1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
                                            <p:txEl>
                                              <p:pRg st="1" end="1"/>
                                            </p:txEl>
                                          </p:spTgt>
                                        </p:tgtEl>
                                        <p:attrNameLst>
                                          <p:attrName>style.visibility</p:attrName>
                                        </p:attrNameLst>
                                      </p:cBhvr>
                                      <p:to>
                                        <p:strVal val="visible"/>
                                      </p:to>
                                    </p:set>
                                    <p:animEffect transition="in" filter="fade">
                                      <p:cBhvr>
                                        <p:cTn id="32" dur="500"/>
                                        <p:tgtEl>
                                          <p:spTgt spid="1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
                                            <p:txEl>
                                              <p:pRg st="0" end="0"/>
                                            </p:txEl>
                                          </p:spTgt>
                                        </p:tgtEl>
                                        <p:attrNameLst>
                                          <p:attrName>style.visibility</p:attrName>
                                        </p:attrNameLst>
                                      </p:cBhvr>
                                      <p:to>
                                        <p:strVal val="visible"/>
                                      </p:to>
                                    </p:set>
                                    <p:animEffect transition="in" filter="fade">
                                      <p:cBhvr>
                                        <p:cTn id="37" dur="500"/>
                                        <p:tgtEl>
                                          <p:spTgt spid="1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2">
                                            <p:txEl>
                                              <p:pRg st="1" end="1"/>
                                            </p:txEl>
                                          </p:spTgt>
                                        </p:tgtEl>
                                        <p:attrNameLst>
                                          <p:attrName>style.visibility</p:attrName>
                                        </p:attrNameLst>
                                      </p:cBhvr>
                                      <p:to>
                                        <p:strVal val="visible"/>
                                      </p:to>
                                    </p:set>
                                    <p:animEffect transition="in" filter="fade">
                                      <p:cBhvr>
                                        <p:cTn id="42" dur="500"/>
                                        <p:tgtEl>
                                          <p:spTgt spid="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240"/>
              <a:buFont typeface="Source Sans Pro"/>
              <a:buNone/>
            </a:pPr>
            <a:r>
              <a:rPr lang="en-IE" sz="3240" b="0" i="0" u="none" strike="noStrike" cap="none">
                <a:solidFill>
                  <a:srgbClr val="0065BD"/>
                </a:solidFill>
                <a:latin typeface="Source Sans Pro"/>
                <a:ea typeface="Source Sans Pro"/>
                <a:cs typeface="Source Sans Pro"/>
                <a:sym typeface="Source Sans Pro"/>
              </a:rPr>
              <a:t>Teams Game Tournament –Instructional Methods</a:t>
            </a:r>
            <a:endParaRPr sz="3240" b="0" i="0" u="none" strike="noStrike" cap="none">
              <a:solidFill>
                <a:srgbClr val="0065BD"/>
              </a:solidFill>
              <a:latin typeface="Source Sans Pro"/>
              <a:ea typeface="Source Sans Pro"/>
              <a:cs typeface="Source Sans Pro"/>
              <a:sym typeface="Source Sans Pro"/>
            </a:endParaRPr>
          </a:p>
        </p:txBody>
      </p:sp>
      <p:pic>
        <p:nvPicPr>
          <p:cNvPr id="130" name="Shape 130" descr="http://sites.duke.edu/eelandscape/files/2015/03/Blooms-taxonomy.png"/>
          <p:cNvPicPr preferRelativeResize="0"/>
          <p:nvPr/>
        </p:nvPicPr>
        <p:blipFill rotWithShape="1">
          <a:blip r:embed="rId3">
            <a:alphaModFix/>
          </a:blip>
          <a:srcRect/>
          <a:stretch/>
        </p:blipFill>
        <p:spPr>
          <a:xfrm>
            <a:off x="240224" y="1646207"/>
            <a:ext cx="4443887" cy="3325967"/>
          </a:xfrm>
          <a:prstGeom prst="rect">
            <a:avLst/>
          </a:prstGeom>
          <a:solidFill>
            <a:schemeClr val="accent2"/>
          </a:solidFill>
          <a:ln w="25400" cap="flat" cmpd="sng">
            <a:solidFill>
              <a:srgbClr val="0076A7"/>
            </a:solidFill>
            <a:prstDash val="solid"/>
            <a:round/>
            <a:headEnd type="none" w="sm" len="sm"/>
            <a:tailEnd type="none" w="sm" len="sm"/>
          </a:ln>
        </p:spPr>
      </p:pic>
      <p:pic>
        <p:nvPicPr>
          <p:cNvPr id="131" name="Shape 131" descr="http://www.teachingmadeeasyprint.com.au/assets/modules/productManager/151/Wait.jpg"/>
          <p:cNvPicPr preferRelativeResize="0"/>
          <p:nvPr/>
        </p:nvPicPr>
        <p:blipFill rotWithShape="1">
          <a:blip r:embed="rId4">
            <a:alphaModFix/>
          </a:blip>
          <a:srcRect/>
          <a:stretch/>
        </p:blipFill>
        <p:spPr>
          <a:xfrm>
            <a:off x="7432431" y="3047101"/>
            <a:ext cx="1568637" cy="2657176"/>
          </a:xfrm>
          <a:prstGeom prst="rect">
            <a:avLst/>
          </a:prstGeom>
          <a:solidFill>
            <a:schemeClr val="accent2"/>
          </a:solidFill>
          <a:ln w="25400" cap="flat" cmpd="sng">
            <a:solidFill>
              <a:srgbClr val="0076A7"/>
            </a:solidFill>
            <a:prstDash val="solid"/>
            <a:round/>
            <a:headEnd type="none" w="sm" len="sm"/>
            <a:tailEnd type="none" w="sm" len="sm"/>
          </a:ln>
        </p:spPr>
      </p:pic>
      <p:pic>
        <p:nvPicPr>
          <p:cNvPr id="132" name="Shape 132" descr="https://s-media-cache-ak0.pinimg.com/236x/35/7a/52/357a5261848d48cf5a956832df3c5066.jpg"/>
          <p:cNvPicPr preferRelativeResize="0"/>
          <p:nvPr/>
        </p:nvPicPr>
        <p:blipFill rotWithShape="1">
          <a:blip r:embed="rId5">
            <a:alphaModFix/>
          </a:blip>
          <a:srcRect/>
          <a:stretch/>
        </p:blipFill>
        <p:spPr>
          <a:xfrm>
            <a:off x="4872872" y="2453271"/>
            <a:ext cx="2349338" cy="2906807"/>
          </a:xfrm>
          <a:prstGeom prst="rect">
            <a:avLst/>
          </a:prstGeom>
          <a:solidFill>
            <a:schemeClr val="accent2"/>
          </a:solidFill>
          <a:ln w="25400" cap="flat" cmpd="sng">
            <a:solidFill>
              <a:srgbClr val="0076A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Materials Required</a:t>
            </a:r>
            <a:endParaRPr sz="4400" b="0" i="0" u="none" strike="noStrike" cap="none">
              <a:solidFill>
                <a:srgbClr val="0065BD"/>
              </a:solidFill>
              <a:latin typeface="Source Sans Pro"/>
              <a:ea typeface="Source Sans Pro"/>
              <a:cs typeface="Source Sans Pro"/>
              <a:sym typeface="Source Sans Pro"/>
            </a:endParaRPr>
          </a:p>
        </p:txBody>
      </p:sp>
      <p:sp>
        <p:nvSpPr>
          <p:cNvPr id="139" name="Shape 139"/>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 deck of cards per two teams</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Question Sheet</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Answer Sheet</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Score Sheet per team</a:t>
            </a:r>
            <a:endParaRPr sz="3200" b="0" i="0" u="none" strike="noStrike" cap="none">
              <a:solidFill>
                <a:schemeClr val="dk1"/>
              </a:solidFill>
              <a:latin typeface="Source Sans Pro"/>
              <a:ea typeface="Source Sans Pro"/>
              <a:cs typeface="Source Sans Pro"/>
              <a:sym typeface="Source Sans Pro"/>
            </a:endParaRPr>
          </a:p>
        </p:txBody>
      </p:sp>
      <p:pic>
        <p:nvPicPr>
          <p:cNvPr id="140" name="Shape 140"/>
          <p:cNvPicPr preferRelativeResize="0"/>
          <p:nvPr/>
        </p:nvPicPr>
        <p:blipFill rotWithShape="1">
          <a:blip r:embed="rId3">
            <a:alphaModFix/>
          </a:blip>
          <a:srcRect l="34118" t="17529" r="35883" b="10314"/>
          <a:stretch/>
        </p:blipFill>
        <p:spPr>
          <a:xfrm rot="864402">
            <a:off x="5747159" y="2435251"/>
            <a:ext cx="2027583" cy="2743200"/>
          </a:xfrm>
          <a:prstGeom prst="rect">
            <a:avLst/>
          </a:prstGeom>
          <a:solidFill>
            <a:schemeClr val="accent2"/>
          </a:solidFill>
          <a:ln w="25400" cap="flat" cmpd="sng">
            <a:solidFill>
              <a:srgbClr val="0076A7"/>
            </a:solidFill>
            <a:prstDash val="solid"/>
            <a:round/>
            <a:headEnd type="none" w="sm" len="sm"/>
            <a:tailEnd type="none" w="sm" len="sm"/>
          </a:ln>
        </p:spPr>
      </p:pic>
      <p:pic>
        <p:nvPicPr>
          <p:cNvPr id="141" name="Shape 141" descr="http://thumbs.dreamstime.com/z/deck-cards-18545272.jpg"/>
          <p:cNvPicPr preferRelativeResize="0"/>
          <p:nvPr/>
        </p:nvPicPr>
        <p:blipFill rotWithShape="1">
          <a:blip r:embed="rId4">
            <a:alphaModFix/>
          </a:blip>
          <a:srcRect l="7887" t="4970" r="6355" b="19876"/>
          <a:stretch/>
        </p:blipFill>
        <p:spPr>
          <a:xfrm>
            <a:off x="2747437" y="4078706"/>
            <a:ext cx="2087666" cy="1308848"/>
          </a:xfrm>
          <a:prstGeom prst="rect">
            <a:avLst/>
          </a:prstGeom>
          <a:solidFill>
            <a:schemeClr val="accent2"/>
          </a:solidFill>
          <a:ln w="25400" cap="flat" cmpd="sng">
            <a:solidFill>
              <a:srgbClr val="0076A7"/>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Teams Game Tournament</a:t>
            </a:r>
            <a:endParaRPr/>
          </a:p>
        </p:txBody>
      </p:sp>
      <p:sp>
        <p:nvSpPr>
          <p:cNvPr id="148" name="Shape 148"/>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109728" marR="0" lvl="0" indent="0" algn="l" rtl="0">
              <a:lnSpc>
                <a:spcPct val="80000"/>
              </a:lnSpc>
              <a:spcBef>
                <a:spcPts val="0"/>
              </a:spcBef>
              <a:spcAft>
                <a:spcPts val="0"/>
              </a:spcAft>
              <a:buClr>
                <a:schemeClr val="dk1"/>
              </a:buClr>
              <a:buSzPts val="2590"/>
              <a:buFont typeface="Arial"/>
              <a:buNone/>
            </a:pPr>
            <a:r>
              <a:rPr lang="en-IE" sz="2590" b="1" i="0" u="none" strike="noStrike" cap="none">
                <a:solidFill>
                  <a:schemeClr val="dk1"/>
                </a:solidFill>
                <a:latin typeface="Source Sans Pro"/>
                <a:ea typeface="Source Sans Pro"/>
                <a:cs typeface="Source Sans Pro"/>
                <a:sym typeface="Source Sans Pro"/>
              </a:rPr>
              <a:t>The Rules</a:t>
            </a:r>
            <a:endParaRPr/>
          </a:p>
          <a:p>
            <a:pPr marL="342900" marR="0" lvl="0" indent="-154940" algn="l" rtl="0">
              <a:lnSpc>
                <a:spcPct val="80000"/>
              </a:lnSpc>
              <a:spcBef>
                <a:spcPts val="592"/>
              </a:spcBef>
              <a:spcAft>
                <a:spcPts val="0"/>
              </a:spcAft>
              <a:buClr>
                <a:srgbClr val="4D4F53"/>
              </a:buClr>
              <a:buSzPts val="2960"/>
              <a:buFont typeface="Arial"/>
              <a:buNone/>
            </a:pPr>
            <a:endParaRPr sz="2960" b="0" i="0" u="none" strike="noStrike" cap="none">
              <a:solidFill>
                <a:schemeClr val="dk1"/>
              </a:solidFill>
              <a:latin typeface="Source Sans Pro"/>
              <a:ea typeface="Source Sans Pro"/>
              <a:cs typeface="Source Sans Pro"/>
              <a:sym typeface="Source Sans Pro"/>
            </a:endParaRPr>
          </a:p>
          <a:p>
            <a:pPr marL="342900" marR="0" lvl="0" indent="-342900" algn="l" rtl="0">
              <a:lnSpc>
                <a:spcPct val="8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There are </a:t>
            </a:r>
            <a:r>
              <a:rPr lang="en-IE" sz="2960" b="1" i="0" u="none" strike="noStrike" cap="none">
                <a:solidFill>
                  <a:schemeClr val="dk1"/>
                </a:solidFill>
                <a:latin typeface="Source Sans Pro"/>
                <a:ea typeface="Source Sans Pro"/>
                <a:cs typeface="Source Sans Pro"/>
                <a:sym typeface="Source Sans Pro"/>
              </a:rPr>
              <a:t>four</a:t>
            </a:r>
            <a:r>
              <a:rPr lang="en-IE" sz="2960" b="0" i="0" u="none" strike="noStrike" cap="none">
                <a:solidFill>
                  <a:schemeClr val="dk1"/>
                </a:solidFill>
                <a:latin typeface="Source Sans Pro"/>
                <a:ea typeface="Source Sans Pro"/>
                <a:cs typeface="Source Sans Pro"/>
                <a:sym typeface="Source Sans Pro"/>
              </a:rPr>
              <a:t> people in the group</a:t>
            </a:r>
            <a:endParaRPr/>
          </a:p>
          <a:p>
            <a:pPr marL="342900" marR="0" lvl="0" indent="-342900" algn="l" rtl="0">
              <a:lnSpc>
                <a:spcPct val="8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Every group is given a pack of playing cards (remove the Joker from each pack of cards)</a:t>
            </a:r>
            <a:endParaRPr/>
          </a:p>
          <a:p>
            <a:pPr marL="342900" marR="0" lvl="0" indent="-342900" algn="l" rtl="0">
              <a:lnSpc>
                <a:spcPct val="8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In each group, create two teams of two.</a:t>
            </a:r>
            <a:endParaRPr/>
          </a:p>
          <a:p>
            <a:pPr marL="342900" marR="0" lvl="0" indent="-342900" algn="l" rtl="0">
              <a:lnSpc>
                <a:spcPct val="8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Call the first team:  </a:t>
            </a:r>
            <a:r>
              <a:rPr lang="en-IE" sz="2960" b="1" i="0" u="none" strike="noStrike" cap="none">
                <a:solidFill>
                  <a:schemeClr val="dk1"/>
                </a:solidFill>
                <a:latin typeface="Source Sans Pro"/>
                <a:ea typeface="Source Sans Pro"/>
                <a:cs typeface="Source Sans Pro"/>
                <a:sym typeface="Source Sans Pro"/>
              </a:rPr>
              <a:t>Team A</a:t>
            </a:r>
            <a:r>
              <a:rPr lang="en-IE" sz="2960" b="0" i="0" u="none" strike="noStrike" cap="none">
                <a:solidFill>
                  <a:schemeClr val="dk1"/>
                </a:solidFill>
                <a:latin typeface="Source Sans Pro"/>
                <a:ea typeface="Source Sans Pro"/>
                <a:cs typeface="Source Sans Pro"/>
                <a:sym typeface="Source Sans Pro"/>
              </a:rPr>
              <a:t> and the second team:  </a:t>
            </a:r>
            <a:r>
              <a:rPr lang="en-IE" sz="2960" b="1" i="0" u="none" strike="noStrike" cap="none">
                <a:solidFill>
                  <a:schemeClr val="dk1"/>
                </a:solidFill>
                <a:latin typeface="Source Sans Pro"/>
                <a:ea typeface="Source Sans Pro"/>
                <a:cs typeface="Source Sans Pro"/>
                <a:sym typeface="Source Sans Pro"/>
              </a:rPr>
              <a:t>Team B </a:t>
            </a:r>
            <a:r>
              <a:rPr lang="en-IE" sz="2960" b="0" i="0" u="none" strike="noStrike" cap="none">
                <a:solidFill>
                  <a:schemeClr val="dk1"/>
                </a:solidFill>
                <a:latin typeface="Source Sans Pro"/>
                <a:ea typeface="Source Sans Pro"/>
                <a:cs typeface="Source Sans Pro"/>
                <a:sym typeface="Source Sans Pro"/>
              </a:rPr>
              <a:t>or create team names</a:t>
            </a:r>
            <a:endParaRPr sz="2960" b="1" i="0" u="none" strike="noStrike" cap="none">
              <a:solidFill>
                <a:schemeClr val="dk1"/>
              </a:solidFill>
              <a:latin typeface="Source Sans Pro"/>
              <a:ea typeface="Source Sans Pro"/>
              <a:cs typeface="Source Sans Pro"/>
              <a:sym typeface="Source Sans Pro"/>
            </a:endParaRPr>
          </a:p>
          <a:p>
            <a:pPr marL="342900" marR="0" lvl="0" indent="-342900" algn="l" rtl="0">
              <a:lnSpc>
                <a:spcPct val="80000"/>
              </a:lnSpc>
              <a:spcBef>
                <a:spcPts val="592"/>
              </a:spcBef>
              <a:spcAft>
                <a:spcPts val="0"/>
              </a:spcAft>
              <a:buClr>
                <a:schemeClr val="dk1"/>
              </a:buClr>
              <a:buSzPts val="2960"/>
              <a:buFont typeface="Arial"/>
              <a:buChar char="•"/>
            </a:pPr>
            <a:r>
              <a:rPr lang="en-IE" sz="2960" b="1" i="0" u="none" strike="noStrike" cap="none">
                <a:solidFill>
                  <a:schemeClr val="dk1"/>
                </a:solidFill>
                <a:latin typeface="Source Sans Pro"/>
                <a:ea typeface="Source Sans Pro"/>
                <a:cs typeface="Source Sans Pro"/>
                <a:sym typeface="Source Sans Pro"/>
              </a:rPr>
              <a:t>Shuffle</a:t>
            </a:r>
            <a:r>
              <a:rPr lang="en-IE" sz="2960" b="0" i="0" u="none" strike="noStrike" cap="none">
                <a:solidFill>
                  <a:schemeClr val="dk1"/>
                </a:solidFill>
                <a:latin typeface="Source Sans Pro"/>
                <a:ea typeface="Source Sans Pro"/>
                <a:cs typeface="Source Sans Pro"/>
                <a:sym typeface="Source Sans Pro"/>
              </a:rPr>
              <a:t> the cards.</a:t>
            </a:r>
            <a:endParaRPr sz="2960" b="0" i="0" u="none" strike="noStrike" cap="none">
              <a:solidFill>
                <a:schemeClr val="dk1"/>
              </a:solidFill>
              <a:latin typeface="Source Sans Pro"/>
              <a:ea typeface="Source Sans Pro"/>
              <a:cs typeface="Source Sans Pro"/>
              <a:sym typeface="Source Sans Pro"/>
            </a:endParaRPr>
          </a:p>
        </p:txBody>
      </p:sp>
      <p:sp>
        <p:nvSpPr>
          <p:cNvPr id="149" name="Shape 149"/>
          <p:cNvSpPr txBox="1">
            <a:spLocks noGrp="1"/>
          </p:cNvSpPr>
          <p:nvPr>
            <p:ph type="ftr" idx="4294967295"/>
          </p:nvPr>
        </p:nvSpPr>
        <p:spPr>
          <a:xfrm>
            <a:off x="3510924" y="6492240"/>
            <a:ext cx="235068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a:solidFill>
                  <a:srgbClr val="0000FF"/>
                </a:solidFill>
                <a:latin typeface="Calibri"/>
                <a:ea typeface="Calibri"/>
                <a:cs typeface="Calibri"/>
                <a:sym typeface="Calibri"/>
              </a:rPr>
              <a:t>Instructional Leadership Resource</a:t>
            </a:r>
            <a:endParaRPr sz="1800">
              <a:solidFill>
                <a:srgbClr val="0000FF"/>
              </a:solidFill>
              <a:latin typeface="Calibri"/>
              <a:ea typeface="Calibri"/>
              <a:cs typeface="Calibri"/>
              <a:sym typeface="Calibri"/>
            </a:endParaRPr>
          </a:p>
        </p:txBody>
      </p:sp>
      <p:pic>
        <p:nvPicPr>
          <p:cNvPr id="150" name="Shape 150" descr="http://thumbs.dreamstime.com/z/deck-cards-18545272.jpg"/>
          <p:cNvPicPr preferRelativeResize="0"/>
          <p:nvPr/>
        </p:nvPicPr>
        <p:blipFill rotWithShape="1">
          <a:blip r:embed="rId3">
            <a:alphaModFix/>
          </a:blip>
          <a:srcRect l="7887" t="4970" r="6355" b="19876"/>
          <a:stretch/>
        </p:blipFill>
        <p:spPr>
          <a:xfrm>
            <a:off x="6893602" y="1417638"/>
            <a:ext cx="2087666" cy="1308848"/>
          </a:xfrm>
          <a:prstGeom prst="rect">
            <a:avLst/>
          </a:prstGeom>
          <a:solidFill>
            <a:schemeClr val="accent2"/>
          </a:solidFill>
          <a:ln w="25400" cap="flat" cmpd="sng">
            <a:solidFill>
              <a:srgbClr val="0076A7"/>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66427" y="1555574"/>
            <a:ext cx="7886701" cy="405537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109728" marR="0" lvl="0" indent="0" algn="ctr" rtl="0">
              <a:spcBef>
                <a:spcPts val="0"/>
              </a:spcBef>
              <a:spcAft>
                <a:spcPts val="0"/>
              </a:spcAft>
              <a:buClr>
                <a:schemeClr val="dk1"/>
              </a:buClr>
              <a:buSzPts val="1800"/>
              <a:buFont typeface="Arial"/>
              <a:buNone/>
            </a:pPr>
            <a:r>
              <a:rPr lang="en-IE" sz="1800" b="1" i="0" u="none" strike="noStrike" cap="none">
                <a:solidFill>
                  <a:schemeClr val="dk1"/>
                </a:solidFill>
                <a:latin typeface="Source Sans Pro"/>
                <a:ea typeface="Source Sans Pro"/>
                <a:cs typeface="Source Sans Pro"/>
                <a:sym typeface="Source Sans Pro"/>
              </a:rPr>
              <a:t>The Rules</a:t>
            </a:r>
            <a:endParaRPr/>
          </a:p>
          <a:p>
            <a:pPr marL="342900" marR="0" lvl="0" indent="-342900" algn="l" rtl="0">
              <a:spcBef>
                <a:spcPts val="360"/>
              </a:spcBef>
              <a:spcAft>
                <a:spcPts val="0"/>
              </a:spcAft>
              <a:buClr>
                <a:schemeClr val="dk1"/>
              </a:buClr>
              <a:buSzPts val="1800"/>
              <a:buFont typeface="Arial"/>
              <a:buChar char="•"/>
            </a:pPr>
            <a:r>
              <a:rPr lang="en-IE" sz="1800" b="0" i="0" u="none" strike="noStrike" cap="none">
                <a:solidFill>
                  <a:schemeClr val="dk1"/>
                </a:solidFill>
                <a:latin typeface="Source Sans Pro"/>
                <a:ea typeface="Source Sans Pro"/>
                <a:cs typeface="Source Sans Pro"/>
                <a:sym typeface="Source Sans Pro"/>
              </a:rPr>
              <a:t>One person from Team A pulls a card from the pack.</a:t>
            </a: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Clr>
                <a:srgbClr val="4D4F53"/>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360"/>
              </a:spcBef>
              <a:spcAft>
                <a:spcPts val="0"/>
              </a:spcAft>
              <a:buClr>
                <a:schemeClr val="dk1"/>
              </a:buClr>
              <a:buSzPts val="1800"/>
              <a:buFont typeface="Arial"/>
              <a:buChar char="•"/>
            </a:pPr>
            <a:r>
              <a:rPr lang="en-IE" sz="1800" b="0" i="0" u="none" strike="noStrike" cap="none">
                <a:solidFill>
                  <a:schemeClr val="dk1"/>
                </a:solidFill>
                <a:latin typeface="Source Sans Pro"/>
                <a:ea typeface="Source Sans Pro"/>
                <a:cs typeface="Source Sans Pro"/>
                <a:sym typeface="Source Sans Pro"/>
              </a:rPr>
              <a:t>Team A reads aloud the corresponding question on the question sheet. </a:t>
            </a:r>
            <a:endParaRPr/>
          </a:p>
          <a:p>
            <a:pPr marL="0" marR="0" lvl="0" indent="0" algn="l" rtl="0">
              <a:spcBef>
                <a:spcPts val="360"/>
              </a:spcBef>
              <a:spcAft>
                <a:spcPts val="0"/>
              </a:spcAft>
              <a:buClr>
                <a:schemeClr val="dk1"/>
              </a:buClr>
              <a:buSzPts val="1800"/>
              <a:buFont typeface="Arial"/>
              <a:buNone/>
            </a:pPr>
            <a:r>
              <a:rPr lang="en-IE" sz="1800" b="0" i="0" u="none" strike="noStrike" cap="none">
                <a:solidFill>
                  <a:schemeClr val="dk1"/>
                </a:solidFill>
                <a:latin typeface="Source Sans Pro"/>
                <a:ea typeface="Source Sans Pro"/>
                <a:cs typeface="Source Sans Pro"/>
                <a:sym typeface="Source Sans Pro"/>
              </a:rPr>
              <a:t>	(</a:t>
            </a:r>
            <a:r>
              <a:rPr lang="en-IE" sz="1800" b="1" i="0" u="none" strike="noStrike" cap="none">
                <a:solidFill>
                  <a:schemeClr val="dk1"/>
                </a:solidFill>
                <a:latin typeface="Source Sans Pro"/>
                <a:ea typeface="Source Sans Pro"/>
                <a:cs typeface="Source Sans Pro"/>
                <a:sym typeface="Source Sans Pro"/>
              </a:rPr>
              <a:t>Note:  1 = Ace</a:t>
            </a:r>
            <a:r>
              <a:rPr lang="en-IE" sz="1800" b="1">
                <a:solidFill>
                  <a:schemeClr val="dk1"/>
                </a:solidFill>
              </a:rPr>
              <a:t>)</a:t>
            </a:r>
            <a:endParaRPr/>
          </a:p>
          <a:p>
            <a:pPr marL="0" marR="0" lvl="0" indent="0" algn="l" rtl="0">
              <a:spcBef>
                <a:spcPts val="360"/>
              </a:spcBef>
              <a:spcAft>
                <a:spcPts val="0"/>
              </a:spcAft>
              <a:buClr>
                <a:srgbClr val="4D4F53"/>
              </a:buClr>
              <a:buSzPts val="1800"/>
              <a:buFont typeface="Arial"/>
              <a:buNone/>
            </a:pPr>
            <a:endParaRPr sz="18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360"/>
              </a:spcBef>
              <a:spcAft>
                <a:spcPts val="0"/>
              </a:spcAft>
              <a:buClr>
                <a:schemeClr val="dk1"/>
              </a:buClr>
              <a:buSzPts val="1800"/>
              <a:buFont typeface="Arial"/>
              <a:buChar char="•"/>
            </a:pPr>
            <a:r>
              <a:rPr lang="en-IE" sz="1800" b="0" i="0" u="none" strike="noStrike" cap="none">
                <a:solidFill>
                  <a:schemeClr val="dk1"/>
                </a:solidFill>
                <a:latin typeface="Source Sans Pro"/>
                <a:ea typeface="Source Sans Pro"/>
                <a:cs typeface="Source Sans Pro"/>
                <a:sym typeface="Source Sans Pro"/>
              </a:rPr>
              <a:t>If Team A give the </a:t>
            </a:r>
            <a:r>
              <a:rPr lang="en-IE" sz="1800" b="1" i="0" u="none" strike="noStrike" cap="none">
                <a:solidFill>
                  <a:schemeClr val="dk1"/>
                </a:solidFill>
                <a:latin typeface="Source Sans Pro"/>
                <a:ea typeface="Source Sans Pro"/>
                <a:cs typeface="Source Sans Pro"/>
                <a:sym typeface="Source Sans Pro"/>
              </a:rPr>
              <a:t>correct </a:t>
            </a:r>
            <a:r>
              <a:rPr lang="en-IE" sz="1800" b="0" i="0" u="none" strike="noStrike" cap="none">
                <a:solidFill>
                  <a:schemeClr val="dk1"/>
                </a:solidFill>
                <a:latin typeface="Source Sans Pro"/>
                <a:ea typeface="Source Sans Pro"/>
                <a:cs typeface="Source Sans Pro"/>
                <a:sym typeface="Source Sans Pro"/>
              </a:rPr>
              <a:t>answer, they receive </a:t>
            </a:r>
            <a:r>
              <a:rPr lang="en-IE" sz="1800" b="1" i="0" u="none" strike="noStrike" cap="none">
                <a:solidFill>
                  <a:schemeClr val="dk1"/>
                </a:solidFill>
                <a:latin typeface="Source Sans Pro"/>
                <a:ea typeface="Source Sans Pro"/>
                <a:cs typeface="Source Sans Pro"/>
                <a:sym typeface="Source Sans Pro"/>
              </a:rPr>
              <a:t>2 marks</a:t>
            </a:r>
            <a:r>
              <a:rPr lang="en-IE" sz="1800" b="0" i="0" u="none" strike="noStrike" cap="none">
                <a:solidFill>
                  <a:schemeClr val="dk1"/>
                </a:solidFill>
                <a:latin typeface="Source Sans Pro"/>
                <a:ea typeface="Source Sans Pro"/>
                <a:cs typeface="Source Sans Pro"/>
                <a:sym typeface="Source Sans Pro"/>
              </a:rPr>
              <a:t>, which is written on their score sheet (if there are two parts, give 1 mark for each part) Team B has the answer sheet. Team A notes Team B’s score and visa versa.</a:t>
            </a:r>
            <a:endParaRPr sz="1800" b="0" i="0" u="none" strike="noStrike" cap="none">
              <a:solidFill>
                <a:schemeClr val="dk1"/>
              </a:solidFill>
              <a:latin typeface="Source Sans Pro"/>
              <a:ea typeface="Source Sans Pro"/>
              <a:cs typeface="Source Sans Pro"/>
              <a:sym typeface="Source Sans Pro"/>
            </a:endParaRPr>
          </a:p>
          <a:p>
            <a:pPr marL="457200" marR="0" lvl="0" indent="-457200" algn="l" rtl="0">
              <a:spcBef>
                <a:spcPts val="360"/>
              </a:spcBef>
              <a:spcAft>
                <a:spcPts val="0"/>
              </a:spcAft>
              <a:buClr>
                <a:schemeClr val="dk1"/>
              </a:buClr>
              <a:buSzPts val="1800"/>
              <a:buFont typeface="Arial"/>
              <a:buChar char="•"/>
            </a:pPr>
            <a:r>
              <a:rPr lang="en-IE" sz="1800" b="0" i="0" u="none" strike="noStrike" cap="none">
                <a:solidFill>
                  <a:schemeClr val="dk1"/>
                </a:solidFill>
                <a:latin typeface="Source Sans Pro"/>
                <a:ea typeface="Source Sans Pro"/>
                <a:cs typeface="Source Sans Pro"/>
                <a:sym typeface="Source Sans Pro"/>
              </a:rPr>
              <a:t>The Card pulled should be placed to one side and not put back into the pack.</a:t>
            </a:r>
            <a:endParaRPr sz="1800" b="0" i="0" u="none" strike="noStrike" cap="none">
              <a:solidFill>
                <a:schemeClr val="dk1"/>
              </a:solidFill>
              <a:latin typeface="Source Sans Pro"/>
              <a:ea typeface="Source Sans Pro"/>
              <a:cs typeface="Source Sans Pro"/>
              <a:sym typeface="Source Sans Pro"/>
            </a:endParaRPr>
          </a:p>
        </p:txBody>
      </p:sp>
      <p:pic>
        <p:nvPicPr>
          <p:cNvPr id="157" name="Shape 157" descr="http://www.conradaskland.com/blog/wp-content/uploads/2007/05/queen-hearts1.png"/>
          <p:cNvPicPr preferRelativeResize="0"/>
          <p:nvPr/>
        </p:nvPicPr>
        <p:blipFill rotWithShape="1">
          <a:blip r:embed="rId3">
            <a:alphaModFix/>
          </a:blip>
          <a:srcRect/>
          <a:stretch/>
        </p:blipFill>
        <p:spPr>
          <a:xfrm flipH="1">
            <a:off x="501009" y="569204"/>
            <a:ext cx="781995" cy="1203158"/>
          </a:xfrm>
          <a:prstGeom prst="rect">
            <a:avLst/>
          </a:prstGeom>
          <a:solidFill>
            <a:schemeClr val="accent2"/>
          </a:solidFill>
          <a:ln w="25400" cap="flat" cmpd="sng">
            <a:solidFill>
              <a:srgbClr val="0076A7"/>
            </a:solidFill>
            <a:prstDash val="solid"/>
            <a:round/>
            <a:headEnd type="none" w="sm" len="sm"/>
            <a:tailEnd type="none" w="sm" len="sm"/>
          </a:ln>
        </p:spPr>
      </p:pic>
      <p:sp>
        <p:nvSpPr>
          <p:cNvPr id="158" name="Shape 158"/>
          <p:cNvSpPr txBox="1">
            <a:spLocks noGrp="1"/>
          </p:cNvSpPr>
          <p:nvPr>
            <p:ph type="title"/>
          </p:nvPr>
        </p:nvSpPr>
        <p:spPr>
          <a:xfrm>
            <a:off x="323528"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Teams Game Tournament</a:t>
            </a:r>
            <a:endParaRPr/>
          </a:p>
        </p:txBody>
      </p:sp>
      <p:pic>
        <p:nvPicPr>
          <p:cNvPr id="160" name="Shape 160" descr="https://upload.wikimedia.org/wikipedia/commons/thumb/2/25/Playing_card_spade_A.svg/819px-Playing_card_spade_A.svg.png"/>
          <p:cNvPicPr preferRelativeResize="0"/>
          <p:nvPr/>
        </p:nvPicPr>
        <p:blipFill rotWithShape="1">
          <a:blip r:embed="rId4">
            <a:alphaModFix/>
          </a:blip>
          <a:srcRect/>
          <a:stretch/>
        </p:blipFill>
        <p:spPr>
          <a:xfrm>
            <a:off x="56185" y="71513"/>
            <a:ext cx="960621" cy="1201070"/>
          </a:xfrm>
          <a:prstGeom prst="rect">
            <a:avLst/>
          </a:prstGeom>
          <a:solidFill>
            <a:schemeClr val="accent2"/>
          </a:solidFill>
          <a:ln w="25400" cap="flat" cmpd="sng">
            <a:solidFill>
              <a:srgbClr val="0076A7"/>
            </a:solidFill>
            <a:prstDash val="solid"/>
            <a:round/>
            <a:headEnd type="none" w="sm" len="sm"/>
            <a:tailEnd type="none" w="sm" len="sm"/>
          </a:ln>
        </p:spPr>
      </p:pic>
      <p:sp>
        <p:nvSpPr>
          <p:cNvPr id="161" name="Shape 161" descr="data:image/jpeg;base64,/9j/4AAQSkZJRgABAQAAAQABAAD/2wCEAAkGBxQQEBQUEhQWFhUXGBgUFhgXFRoeGRUdIBccGBkYHBwYHCgiGBwnHRscITIhJikrLi4uGB8zODMtNygtLisBCgoKDg0OGxAQGy8mICQuLS8sLSwsLCwsNC0sLCwsNCwsLCwsLCwyLCwsLy8tLCwsLC8sLDQ0LCwsLywsLCwsLP/AABEIAQoAvgMBEQACEQEDEQH/xAAcAAACAgMBAQAAAAAAAAAAAAAABgUHAQIEAwj/xABVEAACAQIEAwQFBAgRDAMBAAABAgMEEQAFEiEGEzEHIkFRFCMyYXEzQoGRCDVSYnJ0obMVFyQlQ1N1gpKTorGywtHS0zREVGRlc4OElKOkwRZj4UX/xAAbAQABBQEBAAAAAAAAAAAAAAAAAQIDBAUGB//EAEYRAAEDAgIGBwUECAYBBQEAAAEAAhEDIQQxBRJBUWFxE4GRobHR8BQiMnLBNEJS4QYzYoKSssLxFRYjQ1OiJCVjs9Lic//aAAwDAQACEQMRAD8AvHAhGBCMCEYEIwIRgQjAhGBCMCEYEIwIRgQjAhGBCMCEYEIwIRgQjAhYvgQjAhZwIRgQjAhGBCgv/mNBzOX6ZT8zVo081dWq9tNr9b7WwIW+YcV0NPI0U1XBHIttSPKoYXAYXBO1wQfpwIUnSVSTRrJE6ujC6spBVh5gjrgSL2wIRgQjAhGBCMCEYEIwIRgQjCoRhEIwqEYRCMCEYVIjAhYwIRgSrN8IiVjCoW2ESowIVVS5JTDitVFPDp9C55XlJp5nOPrLWtr++64ELjjyyDiLOmnWGP0KkOl5QgvWy2FgzAd9FCr1v3QPCTYQrbpqZIkVI0VEUWVUUKqjyAGwGBIV64EIwIRgQjAhGFQjAhGEQjCoRgQjAhGBIjAlRgQjAkRgQjAhYwIRgQjAlW2ESowIVF9qEFXNxAtPRG0lRSLAzfcxs7GRifmiw3PW1wNyMCE09jcrUhq8qmI5tJKWQgAcyN+8Gt16kHfoJFHhgQmDjPNqqKejp6Mwh6hpQWmVioCR6/mm/S/5MX8HRovY99WYbGXEwo3uIiFyNT574TZf/FzYk1tH7n9yb/qcPXUuf0biD9uy76pf7mH62jdz+7zSy9HJ4g/bct+qX+5gnRu5/d5ol6zyeIP2zLfqm/u4SdG7n93miXqFrc/zuGrWlkahDvGZY2KS6JADZlU9dQ6kW6b4paSxODwlAYhrHubMG4kHjwOwypKTH1HaoiV1DM89+7y7+DN/ZjB/zNo7/jf2hWfYq28d/kvSPNM78Wy7+DPt9VsB/SbR3/G/taj2Ktw7/JbHNs788t/g1H9uE/zLo/8A439rUexVuHf5LQ5tnnnlx+ibEg/STRv/ABv7WpPYq/Dv8lhc2zz/AGb9U+EP6S6N/wCN/a1L7FW4d/kvRc4zvxGWfVUf24af0k0dsp1O1qPYq28d/ks/otnf+zf4NR/bg/zLo7/jqdrfJJ7HW4d/kj9Fs7/2b9VR/bhf8y6N/wCOp2t8kex1uHf5LlTiTOmqkpVXLmkZGkNhPpjQG2pyWuATsLA3ONvRuJwWNpvrar2saQJJbcnYLbBc33KvWpvpENMSVNXz7/ZX/k4vf+nf+5/1UfvrU/o//sv/AMjB/wCnft/9US9dfAue1NS1XFWCESU8oivCH0Hu3+eST+TEWNoUqYY6lMOE3ie5K1xMymvFFORgSrbCJUYEKlqbjiil4njnjmLRPTLSq3LkF5Wl2WxUHxG9rYELftA4npsv4gpqiOX1iD0eujCuLRsAyPfTZyFfVYEn1aDzwITVmuaRVWYZJNA2uKRqtkaxFxyCOjAEfSMaOF+zV+Tf5lG/4gnrGenLyqqhIkZ5GCoilmYmwUAXJJ8ABgSqjMi7VNefPLIdNJMBTLc/JqpJilPkSzMT5CQ/c4WEK+MIkSxx/kb1VMHg/wApp259OfNh1j+DrdbfDEjG06rXUK3wPEHhuPMG6A4tIc3MJQ4P4zizDWukxSIQCjMCWvfdel+huLbY870poeto9+q+4vccPVjtW1QxDaokLHaBxDLQ06GAKZpJFjUNudwblVvdjfSPdqGGaKwbMTVIqTqgSf77N/Ulr1CxsjNbcI8VrVjkyjl1cannRFWFiG0ki/h0Nr7asJj9Huw/+oy9M5GQeKKNUPsc9oUP2m8RmMJRwyGOaUoS+rQqIWI3e/duRvbwBxd0NgtecRUEtbNokk8tqjxNXVhjTcr37MuJPSImppXZ54NWpyQyyLrIBVwe9YWFz1264j0zguieKzBDXZDIgxtGxLhqusNU5hY7ROLGpylJAdNROF0ylgqxAvpuSfE2YX8OuDROj21ZxFS7GzIzJMT635IxFbU91uZXp2V5pJNBNFPNzZYZShuxZgvQHX88Fg9jc7YTTdBjKjX02w1zQd1+Wy0SEmGeS0hxuCvPi7tGjprx0mmaoV+WylX0J1vuAAxvZbA9T7sT6L0DWxT29IIDsspM+G+YTa+KbTFrlWDwPkj08LTVG9VUESTfebdyFfvUG3xucdyWU6NNuHo/Ayw4na48Se6FlFznuL3Zn1CZsRoRgQkzgMfqzNj/AK3b6kGNHG/qqPy/VMZmU54zk9GBKtsIlRgQuR6OFLuY4xpuxYqotbcm9tvjgQtIYoKhVmVI5FkVXV9IOpSAVNyN9rYEJa4niC5rk4UBVD1YsAAB+p/IY0cL9mr8m+Kjf8QThfGenKgu3DtA5ztQUzeqQ2qHB+UcH5MfeqevmfhuqVVAG3wpzQvozsS439Mp/RJ29fAo0EneWMbA+9l2B92k+eEKFaGBIqM7ReF1pc3gqDzBTSyGcCGLUwmGlnXaxAbQG8fnWHU4ZpNrquDdUZGsBqukwNW4B6pg5bLqSgQKgByzS/xLnsGcSBUgqRJCWCMCgXSbEtKW+RAK9d7D8nOYPCVdHskubDonMmf2Y+LNXaj24gw0GR66lrlU/oDySUfKmlcFOZUSmNxe2ogSEJIpYagQQ1iAQPF2IpHFNayvLWi8NEjukggWyjcrTsFXw3vasztP55rWeveq0NXpSyPGNI5dmllANwrtGxjjQm5PztzpAvcOZhxRluGLgDvsByBAcTu2byn4bA18W8B7Rbb6sOvqC0pq1qaORKF4acyX1mRW5i+5JgCpQXNtQVh7+uFqUG1XB2JBfGURHW3Od8SDwyTsRo7EYYkMAvt/PLtgrb0t5kRK90qwmyiNAHANrkzsgJIG4C+0QNTAXuNoCm4uwwLJ3m38IPechkFJQ0TisQ33xl6z8uuBde2Q18+XKUooIJgzAyS83vSKL6VaNmBgax8bi5NrjfDMVQp4t04h7mwLNiwO8ECHDvVHoa2HJYGX2/22Jq7MOHBW1stc8IiiSTUI1l5iSz3La7+yQhYkW21NsdiMdHgaRwuGbrO1nEQ0kQQzx96OwcVmV3a1QiI33m6ujCpijc2zXklY415k8l+XGDbYdXdrHlxrfdvgACxAM1Kjry5xhozP0G88O210hMLFDXOrCKp0iU+w6AiOawuQoYkq437hJNhcEi9h9NpGvTy45jnw49SQHYVA8BH9VZr+OEfyFxZxv6uj8v1SMzKcsZ6ejAlW2ESowIVQ9vfGvo8PoELetmW8xHzIjcafi9v4IP3QOBCjvsf+Nr/rdO241PTMfLq8X87j3ah4AYEJ/wCKz+uuUD7+qP8A45xoYX7NW5N/mUb/AIgojtm4zOXUYiha1RUXVCOsaDZ39x3AHvJPzcUU8L5lwJUA4EikMlzSSkqI54TpkjbUp8PIg+YIJBHkThUi+uuGs7jr6SKpi9mRQ1vFW6Mh94YEfRhELm4zyBcwo5YGOliNUb/tci7o1/DfY+4nEtF4a73hINiN4KDOYzCoyHg7MZ1RpZgsZ0kCSZmA9S04OkahfQt/MXH0abNHaKoE6rJO+I2huzV2lTO0liS/XaY8Od5uu9ezZybS1TXOwCoet6dbXLfdT6enzD8MWA7CNuyi3rA/a4bmymVMfjKnxVXfxFSY7OcthjvU1FTqLyiOOMK0jqkrRhgiRsxBsDfoLjCjGVSYpU25CTkLic5AVZ0ke85cbcLZIhtNJmMA+6mhKr9fI2+nE3tGMI91rDyP5pkN/EpFezfKmpTVR1lRyAdJkspF9QTYCIEjUQLgeeK7sZXNTon0m627v3qQEs95roS7PwlROf1PmTtc6U5lLKEdr20rKSFJPh54k6Nn+5hmjfBE9YF1MMdiAbVT2n6yr+ybLI6SCOCFdMcahVH85PmSbknzJxz9Woaji47U1ogQu3DEqiKP7YVOwvyabfx9qo2+H9pxYf8AqGc3f0po+I9S5OJZxLSxsBb9WUq/wa+NL/kP14fhm6tUj9l38hKR1wo7s/N6jNT/AK64+pFxLjv1dH5UMzKdMZyejAlW2ESowIXyjx5lFXU57VRcp2mkmcxr01RgkRsCdtPLUb3sLG9rHAhcfCOS1aZpRKkTiRmgqEsP2NiriS420aTufDcHcEYEL6G4sf8AXjJx76w/VTj+3GlhR/4tc/L4qN/xBUd2317S51Op6RLHEnw0Bz/KdsZ6ekLAlWxU+R8P/wAwQkkIXCoKvv7HLMS1PVwG9o5I5F93MUggeW8d/pwpSKz+I5itNIFNncCGM+TyERofoZgfgDiXDtBqCchc8hcprzASvIgkOhR3ZCy6fvZHWlice70eGV/hi8Dq+8cx9AXEfxEBR8PW5YFSCea26XE581AMtcb/AL0Uw+kYNQxqjPLwZ4lySfXevXOqeviiijpokZRFGksok0yFujXCgOVG7WRgxubEdGSi7DucXVHbTAi3lwvbeEp1hkEhS1mYpI1rI+pUi5dG6ySN9zrkXULnb1moMCTYgHGoKeHLRtG2XCAOQt/DkotZWTx1rgy2aSGyujRTEnf2ZUZmOx8AT08OmMbBQ/ENa/IyO0FTuENsq9NRmBLCWTRAXiUyrTSA2MoUuzzEMFBsfWFgwYGxsQNfVw4u0S6DaRuyAFuxQScldijbHMlW1nAhRFF/l9T/ALmm/pT4nf8AqGc3f0po+I9X1UVmD6qJf3QjH1Zqo/8AWLNMRWPyH/4037vX9V49n3y+a/j0n9FcGO+Cj8gSszKc8ZyejAlWwwiVGBCjeIsvkqaWWGKXktIpTmaNRUHZrDUve03AN9jv4YELl4MyOTL6RKaSfniPuxty9BCeCnvtqtuAdtrC21yIUJxZ9u8m/wCd/MLjTwn2Sv8AueKjf8QSL21dnU89Qa6jQy6lAmjUXcFRYOo+eCoAIG9xfe5tQTslX/C/ZvX10yoYJIY7jmSyoUCjxsGsXb3Dxtew3wAb0TuTLR5amY1ub0VNYepjSnudj6K0cSi/3wW1/ffBMykiISJ/8UrRNyjSVHMvbTyn87dbWI9/T34SEpIX0R2RcHPldG3OsJ5mDyAEHQALIlx1IuSbbXYjwuVO5IpTiWqZ544ozZkAYHyllDRQ7dGCrzpSPDlqfEYuYZgDC523wFz22A5lMedgUSCH9juqRph+8DoaeBlP3tOs0xHgJMWLj4uvqOse12q3qTOXrYPqVtC6PJGLhea6oPD5QicxMp+cKaCFP+JgcHBpO4T2WnlruJ6kD165J6xlKdQVVVwk1EtO0c1TCpUgMZGhvtblq116XKrYtpt1xaYyp7rXghruqevzyTHRc7VHZnxLFJHJThKmQvE0ayLTsElkK20ISBdt9V/ZUA3YWxNSwr2uFSQIMwTcDeeHedgTS9pELpz+nUUckEXLWVzCeWTqVS00a35d9o9XUCwO/iThlBxNYPdMCb8gTnvhDgNUhd/ClRrpUFydHcGoknTYNHcncty2S58TfEOKbq1Tx8dvfKewyFMYrJyiKI/q+p/3VN/PPiy/9Qzm7+lNHxHqUPOwOW07ruJKqlmHvElfHKD/ACsWWyMQ4HY1w7GEJv3fW9efZ38tmv4/L/RXBj/go/IErMynTGanowJVthEqMCFi+FSLF8CEl8VfbrJv+dH/AGFxpYX7JX/c8VE74gnO2M5SKB43zGamopXpoZJpyNESxoWIYggOQOir1+gDxwASiQM18+8G5RmeW10NStBVEI1nUQv30Is69Otjce8DD4PohJrj0CvptZrx6wGsV1WIIbpexU7g+44bF4SpGOfzxFJGmMkzrDIlIBEEmEp3SDu8xiim/MLFbg3Cjpq+zMcC0NgCQXXkRtdeL7onmc4tcrwY+0ZH3YytJIm4vYLUzL0JWOMLSxsN9THY9cOGwNGUQD/1B+Y++4bk0+vXBa1k6xo7zWRAHMoFu7cKJlHny4RFSKVPtyttthWNJIDbm0fTtdLzOwBJ69cgo7mPNJHOw2tJygCQWeSTRMwOxU930dfFBJCTYkgT6rWNLBwnkBI/+x2GHbk2Sbp94dzkVChWN5AOvQSABfWAeAIZGt4cwDqDbJxFDozIy8OHcR1Kdj5S7nGS1sNPHDBM7xKREqU0ax1DJY+3PI7KtgN3CqWPvOLdKvQfUL3tg5+8ZbPBoE9WxMIcBASwxqGjSkFFILSsUkGbIZgSN1Vut7i5UiwsCQLXF4CmHGrrjK46Mx2fVMJMbe7+ync4oZ0gpmqaiaRy0WiMpGskVmSeTU8Y9Y68oKp2UsVBvqBxVovpmo4U2gC8mTBzAscgZk7YTnAxJKZeBoitN3va1aD5ExxpBqH3rcrWPc4xSxxBqW9SSe6YT6eSYsUlIlqsfRUZi46ikhb6hU2xdaJp0h+0f6VH948vNZzuIJQUyrsFmy9R7gKqAD8mFoma7ydz/wCVyU/COpcHZ03rs1/H5v5ltiTH/BR+QJGZlOmM1SIwJVthEqMCFjCpqxgQkvin7dZN/wA6f+wuNLC/Y6/7n8yY74gnTGapFi2BCXK/jKnSRoYb1NQqs3Jg0lu6LsCzEICPub6vccPY0Om4snOpua0OIMZKr4O0nMc3kmhouVSOsbPHHpLzSkdUDuNCn3kL7r+CaqaSAufLc4r6COopKpmkenUOYTOFHKbcyLIiF2UXAKhl0j6QGP0h0FVrajQdY2dx3RlfYSDe25SUcN0xgOjn4ze2+Ml6Nxqw6QIo9X3y2yaD3CIlSwjivqSIEjV3iWOJXaVF9Vs52nOc773ZE7rCFsVf0YxNOmXlwsJ7PLPO/conMlzGfOBTpIlojHUR9RCETvIzC5ZxqYg3JJZ2PiTjO/xxpwoxLpFyIG82jZs7slk+yHX6MKZzLPDBXQUs1OsRneJJJhIpQxk8vusIkkYhSUBlZil77mzY08BpluLphzNk2Ow55SRc7gJy3hQVsMaZgpupKl0QhVtI7R3bWqglV5hgsrF0Y1DSF+7ZYw5OwW+o9rXG5sJ452nd8MRvMbyq4JA9euCn8j4jL9yUdEMhk6d0KG1OthoJR4msPGUi3cJNSvhg27d8Rx3DfcEdU7VI182K2zHi2lhZbanmdXKokZ1sEALXLWCgX31EWIbyNomUKjndGTG25tuTiWgayTc1zebmirnaNFtGgQnuQxMY5XGpiPWGQ0wMltu8Ap0i+kG0aVMtneSd5uB1RrQNtribQkucUu01Rm8Uktbl6t6EIka81limWKBUaURO2sBhHqBUAkad8Zld+u8n1cz9VK2whOXBXa5S1xWKo/U052AZrxufvX8D7mt12JxCW7k9NsEQetq1PRoKdT8CZ/7cTuJbRYeLv6UyPePV9VDmcvlVKGN3Soo4JD5vFXRROf4SE4shoGJfGRa8jkWEjxST7oWvZx8rmv7oTfzLhNIfDR+QIZmU64zVIjAlW2ESowIWMKkWMCRJvE/27yf4Vv5lcaWG+x1/3PFRu+JqmeJuJ6fL49Uzd430RrvJJb7lb9PNjYC+5xlucG3KuYfDVcQ/UptkqoOJuNqquupbkwn9ijY3Yf8A2OLFvwRZd7EHripUxBNmrtNH/o3TpQ+vc7tnru5rThPLQsVRUhH5sEZkolUlQ7rfmMoX29HduvQhiCDfbY0XShocY98wZvDfprGb8AsP9JsWHVxhmWbTGQsNY+Q8SubO82emMWeZZpQT3hrYtOpEm2JDDwVjZr7G9jfv2wYzDOw9UsPVxG9c80yFwZomYVcozuJEZNHMkRGOmJI1WN43EgBOoamsL7Em5xQxOGbXpFjtvqRyzUlOoWOkLzq4lVgY94pFWWIn7huin3qQUP4PvxjUajnN9/4gYdzG3rzXpGhsWK9DVObe8bPI8l4cVxtLl0M6kh6djRykG2qI96LVv3gBYe8k4MGRTxbqRyf77fmyP16lyGlcMaFRzRsMfum48ltlM0dVk6rLCameKb0eBdbBlEgBU3U7gWNgdu75YbWD8PjiWO1GObrOMD7ufriqTSH0feEkGB1rzghzid2oHkkW0ff5jKByzsA0qgsyH2dIY3sRawONSppbDsoCqHy2bRnPK3O6rNwzy/Vi6fqfiFXkeJpOXUKoSoh0uVNraiQsL8yK93FnjuH0PYAHGpS0rhTQbWeYGYnOb5XF9mR3jcoHYeoHFgCVY81aasWeNCxYiOKN7anQ6gVcqNmk1yO58DK56DFHEY7VrGqTAb3AeWzqXX0dF06WiHdL8T4PGfujr28zuXTxZWS1zTUGX0skshYCocKmhTqV27yd3Wzxpqdio9XYKLnFxuOOKotc0EA78+G3Ld4lceaXRugm61TtOmNIMtp4JZpHgFMHlZeakh1I9ggs6BbBSbEabsTivVqtY0veYAzKka2TAW+T5HHR0swjId19VUSINTyvYM1JAOum3tMNz7rHTzdbFvxFdmuIBu0GwAyFR/XkPRutphjDHWf6R9fUWR2bKokq9FgvqNKKzEQjS/qxqO1utgABq2Hid3A1qtXCt6UkkFwkxf4b/wByTx2CpVa0VDq8PqvaZQKaQDoM0i+s18Tn+UScbTT/AKgP/tn+QhVjl1rXs2HrM1/dGo/q4NIfDR+QJzNqdsZqejAlW2ESowIWMKkWMCFWnapmMlNmGWSwhdYWrClwxRbxopZggJsL38BtuQLkWPam4fBVZEyWjZvJ2+GZ2XSBms8BVxmQlMjSTu0jtbVK1rm99IIBIQddIUlCPZJsbc8MT01+7yy67AjaAu/0FisM1gogar/5uv6dk3XNhQulTTVM8WVUbUUPpEl2km1iR5KcsdaFIgQY1Oo2dRuLG51Xx2+BpidSqdUBrQIgA2vJ28vJePY+r0mIqVM5c7x8l18OxxvSxrV9wZq81PInesjx9yJxzGJDiRTuSSWkG/dAwY+mahcxt+jAM8Dnlwy3RxVVllAZbxbXCmqckliR5Uilp0cuEKqikEWPyo0A6dO5Fuu5xg3ViygOHJGakeGRWWSmImQMCG5UhAkAB+aG0Pf744xsZT6LEh+x4g/MLjtEhdBoHGdFXAJtl1HyMKYyeDnrVUx6TwNpv+2RnXHt9JP70Yp4t3RmnX/A4djrFbX6Q4eS1+8EdYuPqufsuFLymHe9NL+rvzNF9JMfsd21w19XvwmmjiNcf8UXynO+d92S5XCBkftKV7RPRRTy+lM/pZVOUNTXtqflahH6o78y/wBPjitok1zVb0IHRyZ5wJife3KTEhmqdY39dSX+G4TDl0kzEmWsfkKSbnlJ8qfPvHufwcaWJcKuLbTHw0xrfvHLsz7VZ0RhDXqAHab8hn25LvjrBRUktZ+yG9PSj78i0kv70XAPmGHjiKow4ms3DbPify2Drz7CtHTuOl+o3Jlv3vyFu1dHZx2kx5XRFJbSlpmYxopEqgqSZHkbuyXYBQOoFySdhjorAABcjmZXtw9lhgjlrJV0S1Dc6Ui96Wnkk302FxIwJtbcKp6EWPM47Fe01uibcCQBsc8Cb7IHeeGV6lT6NuttPcPNMawSQvzo2gj1DVy3jJWliVFQtqWUKh0ItxY3ICg2BbGYalOq3o3hxjaDBc4kmILSTcmL5XzMKwGOBkRfZuHb6y4qe7La1Z5q10BC3gAZvbk2k9Y+2xPl4AAbWsOv0fSdSwjWuz1nWGQs2w5b9pk3zVbSGHfQrAPzLQeOZz8v7LtpI/1ujcneSuSa/wCHmQZf5JAxuOP+uQNjCOymsw/D1/VHZs13zT90aj+rhNID3aPyBKzanXGapEYEq2wiVGBCxhUixgQqt7YD+rsr69KvoHJ9iPpy2D3tfde8PAHoYMf9hfzbu47wR223kZqSj+sH5/S6gY1DFY7KyBVRQtmXQ0d1WBbapoiQFJY2YpIx5ZQHHJElsvMzMmbXB+8ZhrtogWkD3gStIbB6y2bSPzNoUBmWXmE3XeM2sbk6L3sCTuVNjYne6lW7w31MPiOkGq74vH894y2ixt1midKdLFGqfe2HfwPHjt5i85mYeTK6J6I08six6KhpjC00WkBVRBUbRxghhZQL2B3uSfQcC9pd/qSAQC2JAMjMxmea86xNPVqPBvBI7Co/ieOYZJRuw0zU1VKsmnTZGkvOjDl90CxUgjbcYuYct9reBk5ojqttUM+6urPM8hpa+gzl4Fliq4NMyhQTHNHpVnQttrFgB09htx4c3iaRoVnM3eGzuU7YcFGcR8XQV2fQyRXNM8S0TEqRrDhg2xFxpaQD955YyNJ0y7Duc3NvvDm0yrOGdq1Bxt2rzyWUwVcBb2kmEbe4kmF/q1HGXimirh3xkWyP5h4Lvsa72jR7au0ap68j4lRVdXQ0cVVTqzw1MNa08LItw4F0RSb90BWJ38/G5GJaVKpiH06pAcx1MNMnLae9cQ5zWBzQYIMrnp+I1np6s1TyT1U6pDGuhQqgG6MCNgQx6AD6bnEj8E6lVpiiA2m0kkze+Y7PVk0VQ5ri8yTYJiz+HRJFSxb8iKOmQecjWLG/vLJf4HFPBOmm6u/75Lj8o8rrrNGAYXDVK+4QOf5khddEtLUZ3DRTxvNT0kRjVVF1aUaWkklsfYG+r3qOt7Y0NDUz0bq7h71Qz1bO7JcjjHlztUnLvJuV5cUU9FmGcrNA6NRw00c1QUWyDRqtEBbxUINP4Q6jE2k8S6nT1afxvOq3mdvUo8PTBdfIXKY5o3Ekjsgmi0JJOmoaeaAWSMA+0oRk7oG5WM9Sb8s1zSxrWnVdJDTF9XaeBJBvP4hlC0CDJkSNvPd2KB4kqQpanjREuwkqAigAvYFIhYC6oLXPi2+24xo4GmXRWeSYsyd213Nx7B1LoNCaPDndM4QB4/l49acuxb/PPjD/ADPjpaH6gfM7wasn9Jvt37jfFyksuYnJKC/tc2hDfhCtiDflBxrvj2upG5/8hXND4QvXsy9rNP3Sqf6uG6Ryo/I1KzanfGYnowJVthEqMCFjCpFjAhUd9ki5WSgIJBAmIIO4N47EeRxPAOHcD+IeBSAw5LvCHEgqkaGa3MtdhpuJRcMzhfnHujmRj5RQWHeB1cnj8F0Dg9mWzhsAnZn7jvumxtlo0auuIOfq/mNvPNmmgBBjZQE3UkuOUpdRJbnO3MfWSo1EbsY2UDlm+ex8HXBvy961vhA1Rq3MA5awcfeCnBINrR4555/nEZFeWS/5LU0pqY4amIa6J5iqBUdyZWVj7EpbWjEbobgW3OO/0NjOlptOqSBZwEnlzbu3iCdizdIHXrOqHN1+vb2m/AyFzcO0qU6SUdfUxtHX20srFtEguY5wzW1IWFi3sk6bE97T0GIcXkVqLTLNnDaOfDPhlNEHYVx57k00eQ1VLUraWgqo5V8jHL3AynxQsWN/d7jjL0q5lRza1PJw7x/dSUpyUhxzk1BHkVPVQ1EkzxrFFSOzi/ypkdCqgC6gsLEXXQo8N8l4DhBUrZBlQufShaiSRejaKhffqRZb/wAInHO4Ns0WsOyWnqJHgu+wTul0bVaNgd3jW8Sts34dp580zGWqkdIKcRSNo9ptcYI3sdtj4X3HTEOHxtalg6FOiAXO1gJysSuSfRa6q4uMAR4KOpuFkgzulgjYvE2ioQt10gGSzWHmnkOuLL9IPq6OqVXCHCWnnl9UwUQ2sGjLNTOT1Ierlqm3SMT1h94F9A/lC34OK+IYW4dtBuZ1Wefge1dPjHijgKVP8UuPLPxI7F0ZJ2aNLlcuYvO4qpYnqYuW2lV/ZO8RuWYAjqANXiRjp202sYGjYFxZcSZVe5NmVVlwSVEIims4DpeOYRuQN+uzX6EYq4vB08Q0B+d4IzE5qSlUcySMtqa+HuNoVjUSPKrRh5FjcgxPJ+xKCqaioJveQnToSxNsZGL0ZUc8loHvQJGYG03MScvdF5Kt4eq0kNJjnl2+ZtCKClknfTGDK7XckW3ubs5JsBcm9z54nfUp0m6zzqtFvIDavQH4mhgaDWkzawGZ3nd1zCsngGnny7ncyEOJChHLkXUNIINw1h4+eClp3Btp6pLsyfhteOM7Ny4rS73YzEdKxsCALkTafNZpKmdKQwPSyjRWpPHZomBi9NWosbSbMF1C1rbDfy2P8waNdU1xUzYQZa7PVLdyx/Za0Rq+CkeyiTWuZNYjVmNSbHqL6DY+/GljqjajKL2GQabYUIBBIKesZ6csjAlW2ESowIWMCRYOFQqL+yUPfofwZv50xYH6g/MPApNqgeBeEBLSR1SIHluzaucyMjK5VVQKNIayhtT3HeG1rnHJaS0lqV3UXGG2EaoIMjMzeNkCDxWhQoS0PAvzj11pjoKlJgTFYlTIgZURmAViske5+TDssgTULxykDZcZ1Rjqca+2DBJAuJB5kAtmD7wnarAIPw+fVy255Fc2Yu8arPAzB0S19anmKVCSgsjEWdbNcX0tDK1yd8aei8WcPiLxBNxB3yLEA2NuttosgUG14pm02B3HftsdvWVKVuSUebVCVkMc7GRlieJtCxRMkdyH0nWQI0uETZtu8oa+O/wePe2hqgiM523PZMnM5bisXE4Z9KoabwQRaPz3KFyHP3r6TN43Pq0oneFTuURCzBS3zrE38hewsLAP0thm0qTSM5vzj19UymbwoGk7NqmXJ/SRcHvVIDTJyjDyiSwW1xKSo6m1rX92FAhSgmVFQ8ZRmOJZaNJGjjSHVzpF1Kost1U26Yxzo6oHONOqQCSY1Wm54m6vsxrmt1RItBhxAPMCymsszVsy/RFgFjedIYzcnlRKvd1u9up6KoBJJ6WBOKFfDtwfQC5DC48TOwDvJNhzsnNeauuRaQOXatM74iNFmUU/LDstKkRQkgA2I1K4BDqRuGHUHex2w/DYIYnBupTALyZ+hGwjaEj6vR1Q6Nii63jaNqaaGGjSHmqI2cSs1lBvYAj4j6cW6ei39K2pUql2qZiALptTGF7dW+UXcTA4SvPMnrqPLIIZIXghmaSVZAzhplKhWjcavZtYhSBcG9jcnGwQQqQIKa+KIBHJFTncU9LT07DwJ5fNY295kxTxjiHAcPy+i7b9F8O04ao5wnWMdQH5lLI4VSoe0bcs6S3S6m1vDw6n6umK7saaTZcJVfTuiKFFoq0REmCNmRPV4cFJZBmNRkDTCWBZ432DxyAqCh+6ANhdwCGAIuPpp4uhS0oGljtUjYRv4dWxc/TquoWcJHNWU3D+W0NL6fXoZpJRzTcuwBfviKJb6VAJsCbdL3Hh0WCwGsG0KYBgASY2Wk+u1UalUl2sT3qIn4dSalaphqJaKnVZGVlqGaRmIvHEVjqJFYAnoNLnYWub4mxWjsKPcNMF/BtuJu0Hx5plOtUzDjHP81LfY8ys+XTsxLM1U5JJJJJjjJJJ6n34bUtTpgbBHVJsnbSrSxAhGBKtsIlRgQsYEixhUKl+3yhM9ZlkQVn5jOmlLa2u0dwurYG3QnbzxZaJoEftDwKaTBRS5TSZNPKZqab0eSEMYnnjcoRZSWRZQrlmYKRpa1wdQF7Tt0dRxLQWhpeDmQe6QYjPYmitUZaSB63KV4u4Yp8vkEkCKkMty8Qvp1ojF9C/f0xmBA2vGhsd8czpekXNbUbn8Pb8J6ngd6vYV0S05Z+fcomWP5QMtwAxkcQadYjYqx1Bm9pOctiRu4IUX350O+EtO6BrTGsJFoGR1TacoJsr0RPlu6+aV8trJaKcSRPaWJmU7Eo5XVGQ63Gobt7xc2Ix0tDFOaJbk4C3AwV11fR9HSeGY99nx8QznjvE7OyEyw8RGsgreauiYZfXFlijVaexCd4bl2kNhcufDbxvuDFU61EtaMozMnI7co6pXDY/RNbAVBrxByIyP1n1dV/RcQ1qZHPAJE9FMqRG7HmpqDOUQfcMUN/wXHicVyLKnN1y5XlMTwozJckXJufP3HGfVrva8gFd1ovQ+DrYSm+oySRe581YvBWTosUaKCgYvISrEG5LrcNe4bSqqCNwOZa2q+OY0liXGo5xvEDw2bpJPE6s5LGrUKdKs9lMQAT3SNvrNR3GuXRyrEzqGKuy36XuXB6W2LRF/dzWt1xa0XWexzgMiJ7I+jo6lZ0dhKOIxGrVbIg+rcu9JOY08VMYpViVtMqMVJOlwDqKm/gbWx0OGqvc+5Umn9G4XDYYOpMgl0ZnceKdO0Lj2PNoaWkEUd5WhmLrKW5LMXQxEaB3gCLn3nbocXRmFyC9OOlIzKqLAgNJ3SQbMFjRe6TsbWANumKWMo1ARUIsQIPrLrXe/oziKRw3Qhw1gSSNqjsq+WQXtq1Rj4vG0a/ymGMvEfqyd0HsIJ7gr2nKevhCdxHl9U0UsYctoAYyRyIg0OLgpzEPypSw5aIx0AnueFr5j3FkaxgAgm43wfug7SR7xi/FcQADltnfz39tkwcXfqjIBy7MkZiDp4yxpIAEUj2GYaGBsfhvjvNBVpcxzs4idzogz1grLxDYJj0FFUGdRxR1kwemjlUvpmkmaqnUCGOwSPSC1hZS1xYrZg2m5v41jhTHxRGQbAzNz13A8FAy5810/Y7MTl05O5NSxP8AFx4zqv6tnI/zFS7SrVxXSowJVthEqMCFjAkWMKhVP2vIjZplCvE8wLS+rjfQzm6abMWGnvWN7jp1xZZ+pPzDwKaVy9pA5a6Eho0cxvGsMapNOzSlRcqSjK9hcOqub338cbGjveuXOIkXuG2nmI4GFC8gHIKW4/rDT5HTSiN+ZC8AVJwdZOgxMG3uSVZhsfHHPaRotra7CbHaOc2Vmg8th27eq/4e4xgnkjWbTE2ysX2U2jCMS17d677EDovjvjl8Xo2rTY4s94bIvtkW4WvfatGjXa4gFclW+qRj90I3PxeJJD+Vji1REMjdI7HEfRdzoN+tgxwJ77/VdVJPyqPMpfAUhg+maaNB+QH6jjUwfwP5t/qWL+llT9Uz5j4BFD2opHkXoZivUhGplaw0iMqQJCT84BiunzF/G2Lclccq6hzaZFCq9gNgLL/ZiB1BhMkLVo6ZxtFgpsfAGVh5Kxez7NzLTkTXUI+lZdQQXJZwpf8AY3BZ7E2DCRl62xzmlsMGVZZeRcRO4ZbRYTtBAOUpaeIfWJdUN5zyUT2h566yxxRXRFXWDawkuAqlA37GqqFU233Pjc29EYRuo6o+5NuUXvG0kyd1hsSHHVcO+aJgxnHmliirxNPCtW55HNTmkKLhNVnI0i99N8bdOmxhkBQYvSWKxTAyq+QL5AX6grU7T6vLm/Qx6ZSsgeForRMivTaiB1A6MosDuAx23xNtCoKczbPoP0Zky6ppTOkk6WYym0ReJCGWMAAWuSXvqAJ32tjaZhXOwYrNcB7pkRnBNifpEKIP1XyCZmxBiOUJZzjIGhiWop+a8BJYSNGw5Xe9WbsBrUixDgW9+4JwtIaPa2S2P2mzNovH1GY5ZdnovTntTDhMUbuENdvOwHZO47cs85Snqt1eMABgsigtLckd4BVQsCVGmPSELOI337uONfTsWv2WNm8rkwbmXSXQ2Ra6yHgsfBz5nMeWWV13UtfWU9WsdJJEKeXvtzoyyoLXjdQGUhrDl6b/ALCD1OL2E0n7Ph3awkjZxyN/+3WoKlDXfb1u8upJXaTV1VO8/Lqy0M78udEUIFbTzSlgT3W5jMbEXLNfrc6+A0pUxjAKogxI5Tq89keoVathxSPup++x1+1k34y35qPGrV+BnI/zFVxmVauK6VGBKtsIlRgQsYEixhUKp+2CgjnzDL1laZFCTvrhBMildDBhpViLEXvba19sOrtxJwbnYZms4OFj/ceKWnqa4DzAXHk8goWHKzWRdd5NFUqsJNR1F7OFLEnfUN9zvjFfj9Mkar8KTFrNOzZIlWugw+YqDrI817rmIaoWoq81gnVQ3LjAjSNCQBqUK5JcC4ubmzEeOMrSOKxuJZ0JoObkbh3kLK1h8O1rtYOB9c1W3G9LHWVMtRD3FNvaBAey7uR1W/8A6v4409Gl+HoNpVLnw4cVrv0A6rRNYu1TuOUDadoUBNT1eXkiSN0F7HULoTYG1xtexFwDceOLzKuHxI9xwPj2ZrGwmPxeBPuG243HrkpWPiGKakNM2qJp6in5z2BRYU17je99T6rW+aN8WaLAxurxnwRpTSLsdUbUIiGxGd5JnrsnbtS4Kio6Ghp4J9Tc4xxI6pzJOYxJYuoBKqSB0t3vMjDqtQMYXHICVmMaSea7HzMjMFpo0h5SukW8QJIVAXN/C1mH73HFNw4OENd5OsQTnvNl1XsbfZDW/aAFuU/XsSTkMDVtHnAgQs8skDqgG9uez7D4X292NfFPbhq+F6QwGhwJ/dAWGwa7KmrtjxTg8vJrc4dQhdYqaQXAYKREb7H3b/VjJa3pMPhWmYLnDdtVymG9M6f2UtcR1z1NDULIsd0EcylIgrACQI+46j1gxq4Wi2hiGFpMGQZM7JHgrmm9HtwrRq3nhuI81I8XdmM8GUw1ZqHkkhiUyxuxKopIsIiT3dAIBHQ6bi3Q9GbLmBKaeKI4p6uGWIrHVVdKj0sr2MUxKaWgYHZSQV0t46irXBsdvBVHdBe7Gm4GYGcj1xCheLqO4Lq6hYaha6dWFSwg5dTUgBbMVmBLk6XIJTQoJHVgAFvYxdOlrNNJvw3sOzLZtk9U3TWuJkFE1E9FPLSSXjX5aK0p0tCX1FS4AYhWBvffS0zW6Y8+0vhW06oq07h3DJ0Rl4fuDet5tZ1dmu74hZ30PWM/3iureZWisWZRKOly130yxs0iLG7MxuoAClo2X2Qb4pim4PmAdXqtLSACXAAfFeYIOZEFzbOJ9ZRy2WhVJxXJMsghkCLGt3jEUYSNg23MCjcsbWN9wVK7WtjqcEKbm9IJLjYyZNtk7t0WOe1UKpIOrs4eKuz7HX7WTfjL/mo8alX4Gcj/ADFVxmVamK6VZwJVthEqMCFjAkWMKhInF/23ovxat/NjGphPstT5m+Kjd8QXRWxhWyWX5wcQfvZKRyR9aKfow1hkV2dfY4eaPwlJHa8P10X8Vi/PTYxcb+rbzP8ASuz/AESA1q37v9SWsmhUycyS3Li0u1zYMxa0Ud/DU9vdZTfGHinuDNRnxOkDlFz1DvhaunMYKdPoQbnPl+Zt2plaJSA4leqjiciVCqlJZJrqUCaQBYyBrm579r7HGWHOnV1QwuFjeQG3mZOcRaMslyJANyZANxbbs70nU3AJzGvljpAqw07Qx1Lq3zmNpWjU/ckN3b9E94x1ujnVKlAPqHOSN8bOuNqzsQA1+q30V58M0MgzaR6tpnWhRnZplIfSi2iBViSm1mC3PTFTTNQtodE34nkNHWpsK3WfJ2Lro6gotTUvYMkMsl/KWU6F+su/1Yp1mA9HQbkXNH7rbnwC6nS3/j4WlR2gFx55d5JSbEa3LHVxzadpFuu1ta/A7H4HcY1XDC41paYcAewrkQalIyLSnLg7LKlKqqhq1YPVUkjBmYMXNwAdQJBPePjcbYyNIV8O6jTq0CIpvGVo6lbotqa7g/MheWVLzjo29fFJDfyLxkp/3AmJ8R/pt1vwEO7DfuldfplvT4NlUcOxw84XDQVNfmeWzU6xS1HIdJWkMrFkTSEWERn2h3S1hc7XttvvgWsvPy5Tta/pvDVJOp9bQSmByCQVUkBSPf8AI/lxs6Gq6tY0zk4d4/KVFUG1aZ7T09Z6JX1DmMVETLPYHvzQsI37yhimtSrbI3Q7Y1KDn0tegwTqm3I34TFxmOaicJumHi7XPT0+YI8cg5nLSSJ30xJY6I+XIgOzLuxuWLNcBSAOZ0rRZ0LqThEXIIEmbEyCd45RvW5oKH4non5PBHWLg87fReFLUrNGCFuQbMtncxnQQNCKb6gACrrZyi7EsjBuIqMdSeQTyyE32mMt4Pugm/uuBFrF4V+HqGm8Zc+0fQ59YK5c5y2Ou1QyWMqrrJUqZA3dRpCFsscjNbVCTpb5ra1OJcPWfhoqN+EmBMxFyBe5aBk7Nu0apCpvaH+7t7+ceI7Lym7sAg5eX1CXvpq5VvYi9o4xezAEfAgEeOOvedalTO9s78yd1uxZ2RKs7EKFnAlW2ESowIWMCRGFQkPi0Xzek/Faz+gMamF+yv8Amb4qN3xBd9YLplCdSZo2/gUkrE/kGI2fFXPA97gEbGpE7WImkzeNEGpmpoVUeZ50/wBQ2uT4AE4xNIOayi1zjAGtP/VdZ+jmJZh2Vqj/ANmBvPvWHrjkvOCN6OBZIRHIAGZNVwZpNJ1zD7wICFN/YB3OoY5Nzm4mqWVCRMTEWE2bznPjugqpiMRUqPNUwSfVuAFh2rw4kr/QElkVtXsJELd6aqIfXIbbMFDA2tbVtsVAw7B0Pa3NYRBvPCnaBvkm3K+1QVHdGC71Pr1ZJXC/EVbkcLVCRoRWqeW0jX3jkZWYoDqJBLDfbvDr0x2saohZUyZU2/MjogZ2LVVc4qahj7XLXdFNulzbu9LFx0GOcdV9pxjqn3adh8xzPrgum0Hgteo2fmPVkO36qG4on5WXInRqmUuf93F3VB+MhZhixhG9Jiy7YwR+86/hAUWnsT0tZ0cupv8A+pTNHw2tc8tRmcckckqRrEuu4S0dmcaCdI1WPfsBq364yjjnYZraWEcCGkk2zvYGeFrXMWVLoelJdUEZQoumqqmir8sjqYzEkaclbura9fddrqSAAxUW8Ao88Wn06GIwuIfRdJJnIiIuM+EqNrnsewOEbO1aV8Bp6iRFsGilJT3WbmRfkK4sUXitRa45Obfsg/Vdtg2+06P6LaJHWMvoUwcOcbRZRVSwtGBBWSLWJMSfVpIm4KKt20sCoAI8caOjapfQDXZtlp5i3eIK8/xLNWoeK4uBcyaTMswoa1eWMw5m3LaMLJ3irLG+6agSRfckLe5xqUajqTw8bDKrESFz1FGtNlMUVaGGiuqVsi3PdiVTa7Jtr8b46hrzUxJdS2sb4nnsVeLdamq5AclQwsDSiVeSIlZLPzO/6QsjMzNbVYh9O/TZTjD0s6G1A8e9AmYNpEasQOdp45rY0ED7dSjf9CliCdo21IbHpvezDrY2INrgHYgggEEEA45N7GvGq7167DkbL0bHYCni2Q6x2H1s9Zqfoa9Xjcbk+20blCi3b1rlWXSSVLaZDaPUbuEYktn1KLmvE8gRMm1gCDMTm0e/FmlzbDhcVhamGcWVB5c/VpzAKcuxED0Wtt09OmttbbSltrm3wuficdeQegoz+AeJ5LEPxO5qx8QoRgSrbCJUYELGBIjCoSLxef10pfdSVp/kLjTwn2Z/zM8VG74gpGn3qsuQ76aWaX6QIIx+SRsRO/V1Xb3AfzH6IH3UpdoU6x5lI8kbPEKOFZNGjWQZag8sanU6W0kkLcnQOgvjmdMNc8U2MdDpMTMbL2BuNk5TvV7DO1dYnL14qN5Ip5Zw3q1NOpdidUdKhZwyqWvdyAu3QkA2soGOe1jVpsIuQ4wMi4wImNgvyFpkyroGq4jh2BImX8WBs1pqpkZaKlkVFGlmESkMAzWv6xiC3mSvjbHWaPwfszCXXcbuPHdyGQWdXq65AGQyU7xFm9JnmYRTCEwUtOGM00gAM/eDLFtcDe9he51t42w7SJxDMPrUWOJNgQDbjO4b0YdrHVA0kety4a+qesqNViHmZY0UKWKL0UaVuW0i7EDx1YzsJhHMYKVMaxAJMbTtuct0nK0rvdZujMC6q+zj4mwHVmeuF4cTcOtLV6qvVSUgj5FNKQHQcuwVH0HulhrazEG5xbGGxOCwocGa7iZeAdrvKw3LhjUZWqQTAi0/mu/IeOKdGlSrnlnjjCCCQxlTJZe+LIAbE22kJuAL9MY2K0VXcGuoMDSZ1hMxuz3fsxwVmniWAkPdMZeh9UpcaT1LNTSzyO/MgSWK4A0XO4GkAXuAb2vYrjW0cyg1tRlJoEOIPHtn1KrV3PMOccxIThxBMJxTVa9KiEardBImzC/nvb/hnGXgQaXSYc5sdbkcvXFdfoDEguLPxCRzFj9OxcRjV4Y5Cut6GVanSOslOZA0qb/csNXkA+L1Cr0GKBPw1IB+YZdotzWZ+kGC6OqXAWNx9e+/WpXtQ46gzCkpp6VQskc+oM5AqYdIuDpW4VGa25bqg2PUbgyXMmAV053nMNdSQZjJEZYieTVRKR+ppjpBlUfcuqL85ei94Fjjb0XVc4Gm0w7ZxG7qncc8rKCo29108ag0sMNCCiKrGdUhiZUeMghXcyO7Fy5bbV1Qk37uMrSdYPZrXl1jJBNswIAG71K6P9FsMX4vXOTBPWbD6pTRSzBVBZmNlVQSzHyAG5PwxkUcPUrO1WCfAcScgF3uKxlHC0+krOAHjwAzJ5KxOFOzNnKy13dA3WFT3unz3X2fwVPxO5GNJlGlQBFnu3ke6OQOfMjkNq4LS2m3Y7/TY3VYN/xHyHK/HYpvsniVEzFUAVVzGoVVAsFACAAAdABtb3Y0dJkk0ifwD6rn2bU94y1IjAhbYRKjAhYwJEYVCRuLRfNaUf6pW/0Vxp4X7M/5mqN3xBSNPtPlspPt08lOPezRxTD8kD4iddlVu5wPYSPqEDYobivh+Wrr6kwNGHFFBHZ1O4eSpDFW+YwA8VIPQ264z8XgadejTeSQQ48jGqQCM4naDbipadUscQBmPUKpO0LMKhaiOlnhlp6fmK780jVUG41SO6EqwA2AUkCw6WAWhgNFHDHpakE5Aj4QNw8TN9+2Zq2I6Qarcu88/Udyc+0jNKHMqd6bLW5lQeWzmG0cIjjJIMztpQouo2F9mZcbFOm+qY7/AO0zyue9VjqsXZl8yQUkSEWj5SII9bBXvDFqTlKdEpeWQqxZS15CQRoxrmkS4geAtBO3MAAWAta+agDvXr0Ni5+HuE6hBLIsL7uYYuYpVmivs7qbMqyExhgQCEE17Xxm4SjSwz3axF914G6d4vvkhq2tKaWqY5lNsH3Rfi7Iny5ld2eZdGy1VKWuGjMGt1jX7grIyxqoKxtHUOu11EM1tiBi8QatME7d0nflM3MtG4y2VjCGmyWH7PKSyrAZEnUrokdw3f1Kq82JoggXmMiMEdyhkXWOtoK2EpvpkRAjZO7frbpNw2YOqU9tQgzPrl/dQiVkOdUoWtqUp6mF20u4VUZGsStrqLi1rXvt43OOOdha+jKhfQpF1N0TmYI43WmHtxDYcQHDwW/CkqVFPV0MTGQwO1TSE+06gkMAPAkfnT5YixjXUa1PFPEaw1X7gT5fRW9HYnoagLb6pkcRke0eK8suzHlSLKlm0gll8HQizqfcQfHYGx8MXquAq1qZYWHnBsdhy3/VdbpOrha9COkbrfdlwud2e0fQqf4OzCiyOepea70tXEr0rhC4YKSWhYeD94Df7ne2LOAxbqrC19qjbOHHf1rz6vSDTbI5KNl4hSkzudaWnR6SoCxyQUr6xIttpECAaJVN2C2FjcbXvjUpCpr6zLker/moHaurByTanA1dX1Ly1EzCMmySzIomaMewBCllTqfasbknTvbC4ilhy/WJn9luXGXHjunmFs4DTL8JhjTos98m7j3QPMqw+G+FKagHqUu5Fmlc3kb6fmj71QB7sMfWJbqgAN3DL8zxMlZletUrv6Sq4udvP02DqU5iFRpJ7LxtmX7pVX9TGnpL/a+Rv1UbNqd8ZiejAlW2ESowIWMCRGFQkjidb5vS/ilZ/MuNPDfZX/M1Ru+ILvrbjLaWUe1F6JLf3AoJB9MZcfTiJl8Q9p26w8Y74R9wHku6lH65VP4tSfnarETvszPmd4MSj4j63rtzXK4aqIxVEayxnqri4+I8j7xviFj3MMhKQDmq4fguDJ5y9O5WOot3XOoxNGwluhtdlCa333DRJub7X8KQ8OgX2xltHVJMboOyFHUkRKluHKanpImr6j1anuRa21iBSxBs9zcySs76yb2kUXGJMS+pVd0DL7TFp6uAgQNoQxoFyt6PtNpGkIklgRB84TMzDa+4MQU+XcZ//eGv0XWDZaCTy/PxAThUTI8EFdEjjcMqyI1iraTZluDY6TYXU9QSDsTimHVKDi3db164pSA5KWfUr08kS94Rxppje1yx2lklNurlxzLedMB+yjGhQc2o0naTcdwHKLdfAqJwIt69fmoyomCU5hECSR/JilW4UruCAT3T3gF121kyRuGu6pibow90uOe0+t2zKJBFiUyY2KK4d4CpqMEsrTSFSjHV99yysewszykQqxtskjgja1cMpizQOZvxvwAuQOAM3Umu7Oez11Jj9XEjElBGqs5Oj1QSM6TKUFg0Yb1cEPRrGTvncSS5xAEzzvJ2TvOb3bPhtkkDR69ZeK5c54ViqkU1MLIHaml1CbUJtUoi0SBY1SKXS+3K63tcgb13U6L6uvALgHDIiLTvJc2R97LmU5rnBsZDPZ6BTnT5dR5RTPJFAsUca6nMaFnKjqSRdnsN9yehxSfVe+xNt2Q7BZSBoBlL/wCnDlX7dJ/ESf3cRXT44p3y+rWeJJU1aXUOupSpsdxdTuNvA4UpF0YRCSuzE/bP90qr+pjT0l/tf/zb9VGzanXGYnowJVthEqMCFjAkRhUJJ4k+29N+J1f9XGlhvsr/AJmqN3xBSFYT+htMgFzJ6HFb3F49f1IGP0YjZ9oeTs1j3GO9H3B1LtpW/XKpH+r0v52qxE8f+Oz5neDEv3j63qYxWT0ocdxgvDqLKArWZeqt6RTaSL7X1aTY7GxvtjRwJIDo9e65Q1dnrcohOFBHSGSWaeF0SLlSwyu110KqQ+jnu7Gy6bHUSDe5IFg4zWq6rWggkyCALzc62fluSBpDZJ9clGyRVLJHEI6uOSBXM80dNSxFkPesJGIVXG+0RI33JIJxODRDi4lpDogFzjflnHMJkbh3BM9DwlFC9O1LCq2ZJWqmkYzuNy6tdbvrFgQSAAxNgVAxRqYx7w4VTvGqBbx2dvapAzKO1M2Z0InjZCbXsVYdUYEMji+xKsAwvtcDFGlUNN2sPQ3dYUjhIVfZdSsg2sJGa4A3WOzmnpl+/RW5smra606eWNio8E3y8bazusiBG9xVcCPXr0F0xqCFEbaEIURG/sKyMkLBj+10qyzlT86YYjMgnWudvOZPa6G8gncvXq5UjkNEJpVJXTHHomKWsAdNqWG19uVDZytra5FYb3xDXqajTe5kT/Mf3jYHcCE5oB5eo8135jTUWXp6TOxjji3UPLI0cZOwEcRYqGtcAKtxcgWxVdiajgQYvmYEnmc/PanhgCW6Htmy2aYRMZowTpEksaiM323IYlR72AA8bYgT1WJ4KX/5N6EF9RzRNa3d5OnnFfhb1eHgppyVo512x5dTSmJebPY2ZoVUovwLMur97ce/DITk4cO8QU+YQiamkDpex8GU+Ksp3U/2g9MBCRLvZcPtn+6VV/UxpaT/ANr5G/VMZtTvbGWpIRbAiFnAlRgQsYEiMCElcTfbWnP+pVn9TGnhvszvmb9VG74gpFo7rlY8A6n42o5rfl3+gYiBvWPD+sI/D62LqpPtlU/i1J+cqsRv+zM+Z3gxKPiPV9VNYrJ6geNstNRRShd2VHYC9tXcYFdXzdjcHwYKfDFrBVejrAnK3j66kyo2QlHOeOBJTtHAj8xYdREgjUXCF1beUOhBQkXU3tawuDjRpYDVqa1QiJ2Tv5Qc9/HgojUkQE8ZpVwGjaacBqfliZgRcFQNY2+d4beOMukyoKwYz4pjryUxgi+SWsq4+Dysk0MqG+yBY2MSi4u6rIZGJIIuEAuAADcFrtXRpDAWOB43vytHfO3gIxVG3165KabieCammkpJo5mRCQFcE6iPVgjqLtYbjzxVGEqMqNbVaQCf7qQuESl5YgfVoTpuYVI9pLMKFGBPkBUyflxdJ+8ef9Z/pCh9fTzWupZQCbBJbMTbumOS8jAjwK0VOqX/APt99sLdp4jxFu97p6kZ+vWwJv4eiIgV3FnlvM4PUM/e0n8EWT4IMZ2II14GQsOrzzUrMpVLfZH1z+k0sNzyxG0tvAsXK3PmQFHw1HzxEE9U5qwsoTXJxm1y6hhKaBKDXq3BDIGk894wy+dzfCIhKmF2oVq/Y8VjrmUsYPckgZmHhdXXS30amH744DkkVo9mDBVzMtsBmNUSfhoucaGk/wDa+Rv1Tae1Vtxv2iZfnKNDNC8QiljaCovqYqZUWa6qt0vFqa12uUHiBjLUicuAO1WnrKxaCKmMMdmSmYNcFUUkBl0jl9xb9Tvt78CFaOBCMCFjAkRgQkriY/rrD+JVn86Y08N9md87fqo3fEFJxRHl5XYHuspa3zR6FMtz7rkD4kYhJE1uI/raj8PrYumj+2VT+L0n5yqwx/2ZnzO8GJR8Z5D6qZxVT1EcXwmSgqlDMhMMneU2OyE26dD0PjYm1uuLOEdFdhibjxTX5FVjQ8HSo1lyZLgbu9SliR4hizjfzWND5FTjdqY5hE9P1Bv5A24uI5qrqu3evBOecZfULl1PSw07TIYBDMgnSJgoRVtra972Km3gTuNsZlGpSOIdVe+DMgwTtOxSv1g0ACUkUfDaxsA+TzA9LrGsv03kqTFf3mO3u8Mar8UXC1cdseDdb/tPFRtaNoPenSnpmihVXp0p0eaN9OsPK3LBnLSsvdG0QUItwALAgWAzHvD3kh2sQDsgX92wz25nPvUjRAyhRqq0cR1sFlWKwe4ALLSqtz/xqxz8RiYw51spy4F3/wBWBNGU+svzXPPmtLJKYEmiJlkeDlhwSdU0VGLWO1oInNvESe/Dm0qrW9IWmwBmOBf/ADEdiUxl63KziMYasKpvsg+HWnpIqpASackOB+1va7fvWA+hmPhhwSL55wJUYEIwIV6/Y68PFUnrXFtfqIr+Kg6pCPdqCj94cKckm1OXZmgZc0Ui4OY1QI8wdAxf0n/tfI36ptPavnXjnhl8rrpaZ7lQdUTH58Z9hvj4G3irDwxmKRWB9j1wu0tU1c4tHAGjj++kZbN9Coxv73HkcCF9CYEIwIWMCRGBCTs9hMmcQIDYtRVSg26EtGL+/GlQdq4Vx/ab9VG74gpfJs0RITHOVikp415yswAVQtuarG2qI2JDe4g2YFRXrUXF+sy4cbeXMbR2SIKc025IyRGknmqipRJVijjVgQ5WMyHmMp3TUZNlO4Ci9iSoK5DWNpTJBJO6TFuMRn2b0jbuLlNYqp6q3tr4v5EPoULMHlXVOyLqMUO+3UAF7W3Psg+YxIKnRQ8Ea0+7Nuvb4eCAJVS5PmtUQfRcxnGkFihZ1YKOraRIVZQNzYkgb2sCcPfpeo0xWptM7YBHKYBnmOubKzhcLSqv1XVNXjE9t8uN+MBSj8Z5pFa+YgAgEczTcjwOkqzWPnax88I3SdJ0/wCiDyB8daOqZT8Vg2UXarKutysO059Vl6jjPNyur05dF7al5ZW9r2uq7G2+k2Puwv8AieHJgURO4609hPeJClwmjPaB+ta3n55d8qHzjiOtkIWozEgi/d1SXBKlTcRqdJ0kgg2O5BG+JKeloE0qQ6gP6neFlTxGHax+q1+tG24+k+C8IctNSNRqGmA3ZwSQl9u9qBcEnYArdjYC+Iq2nq7LfDwgDsi3O9szCuUsJgTSL3OcXbgAO/3rcxO4FdNJwxNzQqUdbqsHWRmWPTbowDLZSDbYyXxm1NNlw131m2OV3d89+rCgFEAkBme/YvoTs/4k/RGiSRiOchMU4BBAkXYkaTazbMLbb+7Gg7VMPZkbjy6lUuLFT9VTrKjJIoZHUoykXDAixBHiCMNQvlHtJ4OfKawx7mF7vA/mt/ZP3y3AP0HxwqAlPAlTHwHwnJmtYsCXCDvTPb5NAdz+EegHmfIHDoSEr6xy2gjpoY4YVCxxqERR4Afzn3+OGkyUAQlPss//AKf7pVP9TGjpP/a+Rv1Tae1enanwOM3pQE0rURtqic9LHZ0Y29kjf4qPfjLUiZOH8njoaWKnhFkjUKPNj1Zjb5zG5PvJwIUjgQjAhYwJEYEJVzAfr5SH/Vaj85Fi/T+xv+ZvgUw/EEwVmWxTNG0sau0baoywBKHzH0gH4qD1AxUZVewENMTmlLQc11YjTlD8W8Qx5dSSVMvRB3V8XY7Kg+J+oXPhhzRKFS/AVLmFRW+nyuRBUapJQX2kNiiqE8ACBpP3IG++OY/SDHYao11KJeCI4DPPlY8div4OnUBnYuPtHmenro0FRHTxJHzoAkQJR1vYEKtxqYEX6WuCOuI9ENbVwznFhc4mHScweZ2Dr3J2IJa8CYGYUhwFw56XSSLmNIvthkkZNE0l+8zFxZzvbvE73PXFfSmO9nrg4WocriZaOQy6tidQpa7f9RvXtXJxlHJSViJCkFFTOhUTrEO8dBYhyovcMBp2uCFbE2j3MxGHL6hdUeDOrPEZTsjPhISVgWPhoAG9SvZjBLU0x9MgiMIKPTExRjzvYAdBYWY73J3OKumX06NaKDzrXDrn11ZJ+GBc33xbYoXtIimSs11bSijI0wGAxhg2jUEN9/bW5v5C3Ta/oh1J1DVox0n3taYic+wwO9RYnW15d8OyE0dneTg5OIzIzLOrk225YcaWRfgbm/mScZWlcSfby8NgsI64vJU+HZ/pROaieFo5eHcyRXLSUk6hZphGVVO8QrN3mA0Hx27sje7HX6L0mzHMLMnE2bMmeFh8WXYs2vQNI71fOLqhS9x1wtHmlG8D2De1E9vk3Hst8PAjyJwoKF8pyZJOtUaQxtzxJyuX4lr2AHhY9b9LG/TDwhfU3Z9whHlNIsS2MrWeZ/u3t4fejoB9PUnDXGUBM+GoVb8HT1EVPm7UkSzTjMZ9EbOFD99A3eJAFluevhjT0nlS+RqZTzK9eA+OK7Mal45KOKKOF3iqGEwLxMFay6DubuLX6bN5Yy1KvKj40zN81NA1FAun1rNzdxBzAnMFmIJsR3eu/QYEKysCEYELGBIjAhKWZn9faP8AFqn+lHjQpfYqnzN+qYfjCbb4z09F8KhVtLUDNK1pzZqWnLRUwO6yyezLOR0IBui9ejHxxzv6R6RNFowdM3N3/Rv1Ku4OjJ6Q9SmgABjiSVpqFzzhalrXR6iLWyCwOphte+k6SNQv4HzPni7htIV8M0tpOgHrUVSi1/xBTIAA2sAMUpkypVEcS8NwZhGqT6rK2pSjWYG1j4Ebj3YuYPHVcI4upxcbVHUpioIKkMuoUp4kiiGlEUKov4D3+JxBWqvqvNR+ZN05rQ0QEV+XxzpomjWROul1BF/A2Pjh1OrUpO1mOIO8FDgHCCvaGFUUKqhVUAKoFgAOgAHQYjc8ucS4yUogWCzUQLKjI66kZSrA9CCLEYdSqupuD2GCIIPLamuAIgrfgGvYLJRTMTLS2CsessJ+Sk95ABQ+9ffj1Gjim4yg3FN+9Zw3PGfbmOaw30zTcWHq5JtthyRL0nCMJzRcwt61YjFa22q9hJ+EEunwPuws2SQmDCJUYEiSOy7rmn7pVP8AVxp6TypfI1Np7VF5k36E8RRzbLTZknKkJNlWZPZY7WF+6Ov7I58MZakXBwXxFFmHFNXLDvGtG0Ktf5TTNFdx5Akm3uAPjYCFbmBCMCEYEixgQobP+FaSvKGqhEhQEKSzCwNifZYX6Ys0MZWoAim6J5JjqbXZ+JUR+lhlX+iL/GS/38WP8Wxn4+4eSb0DPRPmtl7McrH+aL9Mkp/nfB/iuL/H3DyS9Cz0Sj9LPK/9EX+Ml/v4gOMqnOP4W+SOibx7T5oPZnlf+iD+Ml/v4PbKvD+Fvkjohx7T5rxbsoyk/wCaD+Om/wATD/b63D+FvklDAsfpUZT/AKL/AN6b/Ewnt9bh/C3yS6gWf0qcq6ei/wDfm/xMHt1Xh/C3yRqhZHZZlY/zY/x8/wDiYT22r+z/AAt8kaq3/Sxyy3+TH+Pn/wATB7ZU/Z/hb5I1Bx7Sj9LDLP8AR2/6if8AxMHtlTc3+BvkjV496B2Y5YP83b/qJ/8AEwntdTc3+Bnkljie1bjs1y0G4pzfz589/h8ph7dIV2WaQOTW+SYabT/crP6XGXftL/8AU1H+Lh/+KYn8Q/hb5I6Jq0bs0y09YH/6if8AxML/AIrivxD+Fvkjo2oHZnlv7Q//AFE/+Jg/xXFfiH8LfJHRtWjdl2WHrAx/5if/ABML/i2K/EOweSOiap7h3h6ny+IxUsehGbWRqZrtYLe7knoBt7sVcRiamIdrVDJT2tAySF2zSCuelymBQ9RNIsxY9KdBcGQ/EFvPZTtcriunLz4OyGKg4jengUBEy1QTtqdudHd2t1Y2uT/6tgQrWwIRgQsYEiMCFnAlRgSIwJUYEIwIRgSIwIRgSowJFjAhGBCMCFnAhGBKjAhYwJEYELgzw1Po7+h8rn93Rz9XL9oatWjveze1vG2BASFwLwlmdLmc1XVmjk9IvznUyGVQAdKRXUBV1aLg32QeWBKtqLh3N1zg17mg0uq0zqDNtDzFYlRb5Wy9SbXPTAhWXgQjAhGBCMCEYEIwIRgQjAhGBCMCEYEIwIRgQjAhGBCMCEYEIwIRgQjAhGBCxbAiEWwIRbAhZwIRgQjAhGBCMCEYEIwIRgQjAhGBCMCEYEIwIRgQjAhGBCMCEYEIwIRgQjAhGBCMCEYEIwIX/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2" name="Shape 162" descr="https://upload.wikimedia.org/wikipedia/commons/9/9b/Poker-sm-212-Ks.png"/>
          <p:cNvPicPr preferRelativeResize="0"/>
          <p:nvPr/>
        </p:nvPicPr>
        <p:blipFill rotWithShape="1">
          <a:blip r:embed="rId5">
            <a:alphaModFix/>
          </a:blip>
          <a:srcRect/>
          <a:stretch/>
        </p:blipFill>
        <p:spPr>
          <a:xfrm>
            <a:off x="7826781" y="470565"/>
            <a:ext cx="960621" cy="1344870"/>
          </a:xfrm>
          <a:prstGeom prst="rect">
            <a:avLst/>
          </a:prstGeom>
          <a:solidFill>
            <a:schemeClr val="accent2"/>
          </a:solidFill>
          <a:ln w="25400" cap="flat" cmpd="sng">
            <a:solidFill>
              <a:srgbClr val="0076A7"/>
            </a:solidFill>
            <a:prstDash val="solid"/>
            <a:round/>
            <a:headEnd type="none" w="sm" len="sm"/>
            <a:tailEnd type="none" w="sm" len="sm"/>
          </a:ln>
        </p:spPr>
      </p:pic>
      <p:pic>
        <p:nvPicPr>
          <p:cNvPr id="163" name="Shape 163" descr="https://s-media-cache-ak0.pinimg.com/originals/54/81/ed/5481ed952a70f163d814ae597f659afa.gif"/>
          <p:cNvPicPr preferRelativeResize="0"/>
          <p:nvPr/>
        </p:nvPicPr>
        <p:blipFill rotWithShape="1">
          <a:blip r:embed="rId6">
            <a:alphaModFix/>
          </a:blip>
          <a:srcRect/>
          <a:stretch/>
        </p:blipFill>
        <p:spPr>
          <a:xfrm>
            <a:off x="8145420" y="7937"/>
            <a:ext cx="864681" cy="1331661"/>
          </a:xfrm>
          <a:prstGeom prst="rect">
            <a:avLst/>
          </a:prstGeom>
          <a:solidFill>
            <a:schemeClr val="accent2"/>
          </a:solidFill>
          <a:ln w="25400" cap="flat" cmpd="sng">
            <a:solidFill>
              <a:srgbClr val="0076A7"/>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86DAED49BBAC4889C00A77C8F4D5A0" ma:contentTypeVersion="21" ma:contentTypeDescription="Create a new document." ma:contentTypeScope="" ma:versionID="821e9d8df0bce045454e500239f0d258">
  <xsd:schema xmlns:xsd="http://www.w3.org/2001/XMLSchema" xmlns:xs="http://www.w3.org/2001/XMLSchema" xmlns:p="http://schemas.microsoft.com/office/2006/metadata/properties" xmlns:ns1="http://schemas.microsoft.com/sharepoint/v3" xmlns:ns2="e9d42ac8-e7cc-4ad7-9cc1-49059594beca" xmlns:ns3="7d63989b-8bcd-4e32-8ac9-ee66dd4f6ed7" targetNamespace="http://schemas.microsoft.com/office/2006/metadata/properties" ma:root="true" ma:fieldsID="b0d64b84c72b2cfc7be46baf1c27595f" ns1:_="" ns2:_="" ns3:_="">
    <xsd:import namespace="http://schemas.microsoft.com/sharepoint/v3"/>
    <xsd:import namespace="e9d42ac8-e7cc-4ad7-9cc1-49059594beca"/>
    <xsd:import namespace="7d63989b-8bcd-4e32-8ac9-ee66dd4f6e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Year" minOccurs="0"/>
                <xsd:element ref="ns3:MediaServiceOCR"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42ac8-e7cc-4ad7-9cc1-49059594be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0030967d-9255-4847-9b77-84df095bf905}" ma:internalName="TaxCatchAll" ma:showField="CatchAllData" ma:web="e9d42ac8-e7cc-4ad7-9cc1-49059594be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63989b-8bcd-4e32-8ac9-ee66dd4f6ed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Year" ma:index="14" nillable="true" ma:displayName="Year" ma:internalName="Year">
      <xsd:simpleType>
        <xsd:restriction base="dms:Text">
          <xsd:maxLength value="255"/>
        </xsd:restrict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2b34b2-806d-487e-8730-e748792832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Year xmlns="7d63989b-8bcd-4e32-8ac9-ee66dd4f6ed7" xsi:nil="true"/>
    <lcf76f155ced4ddcb4097134ff3c332f xmlns="7d63989b-8bcd-4e32-8ac9-ee66dd4f6ed7">
      <Terms xmlns="http://schemas.microsoft.com/office/infopath/2007/PartnerControls"/>
    </lcf76f155ced4ddcb4097134ff3c332f>
    <TaxCatchAll xmlns="e9d42ac8-e7cc-4ad7-9cc1-49059594beca" xsi:nil="true"/>
  </documentManagement>
</p:properties>
</file>

<file path=customXml/itemProps1.xml><?xml version="1.0" encoding="utf-8"?>
<ds:datastoreItem xmlns:ds="http://schemas.openxmlformats.org/officeDocument/2006/customXml" ds:itemID="{674132F7-F306-4B98-83DD-56729177239B}"/>
</file>

<file path=customXml/itemProps2.xml><?xml version="1.0" encoding="utf-8"?>
<ds:datastoreItem xmlns:ds="http://schemas.openxmlformats.org/officeDocument/2006/customXml" ds:itemID="{11117761-F95B-423D-9FF8-266DF1D92F94}"/>
</file>

<file path=customXml/itemProps3.xml><?xml version="1.0" encoding="utf-8"?>
<ds:datastoreItem xmlns:ds="http://schemas.openxmlformats.org/officeDocument/2006/customXml" ds:itemID="{27D6B51C-57D7-4E2B-B5E0-CD6BF495A1A0}"/>
</file>

<file path=docProps/app.xml><?xml version="1.0" encoding="utf-8"?>
<Properties xmlns="http://schemas.openxmlformats.org/officeDocument/2006/extended-properties" xmlns:vt="http://schemas.openxmlformats.org/officeDocument/2006/docPropsVTypes">
  <TotalTime>396</TotalTime>
  <Words>1381</Words>
  <Application>Microsoft Office PowerPoint</Application>
  <PresentationFormat>On-screen Show (4:3)</PresentationFormat>
  <Paragraphs>146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Source Sans Pro</vt:lpstr>
      <vt:lpstr>Office Theme</vt:lpstr>
      <vt:lpstr>  Instructional Leadership  Teams Game Tournament     </vt:lpstr>
      <vt:lpstr>Academic Aim</vt:lpstr>
      <vt:lpstr>Why use IL?</vt:lpstr>
      <vt:lpstr>Teams Game Tournament Aims &amp; Benefits</vt:lpstr>
      <vt:lpstr>Teams Game Tournament - Objectives</vt:lpstr>
      <vt:lpstr>Teams Game Tournament –Instructional Methods</vt:lpstr>
      <vt:lpstr>Materials Required</vt:lpstr>
      <vt:lpstr>Teams Game Tournament</vt:lpstr>
      <vt:lpstr>Teams Game Tournament</vt:lpstr>
      <vt:lpstr>Teams Game Tournament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Leadership  Teams Game Tournament</dc:title>
  <dc:creator>Boyle,Joe</dc:creator>
  <cp:lastModifiedBy>Boyle,Joe</cp:lastModifiedBy>
  <cp:revision>2</cp:revision>
  <cp:lastPrinted>2018-06-14T15:55:28Z</cp:lastPrinted>
  <dcterms:modified xsi:type="dcterms:W3CDTF">2018-06-14T15:56:19Z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0x0101003086DAED49BBAC4889C00A77C8F4D5A0</vt:lpwstr>
  </property>
</Properties>
</file>